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8" r:id="rId1"/>
  </p:sldMasterIdLst>
  <p:notesMasterIdLst>
    <p:notesMasterId r:id="rId25"/>
  </p:notesMasterIdLst>
  <p:handoutMasterIdLst>
    <p:handoutMasterId r:id="rId26"/>
  </p:handoutMasterIdLst>
  <p:sldIdLst>
    <p:sldId id="256" r:id="rId2"/>
    <p:sldId id="265" r:id="rId3"/>
    <p:sldId id="262" r:id="rId4"/>
    <p:sldId id="339" r:id="rId5"/>
    <p:sldId id="333" r:id="rId6"/>
    <p:sldId id="387" r:id="rId7"/>
    <p:sldId id="379" r:id="rId8"/>
    <p:sldId id="380" r:id="rId9"/>
    <p:sldId id="335" r:id="rId10"/>
    <p:sldId id="388" r:id="rId11"/>
    <p:sldId id="389" r:id="rId12"/>
    <p:sldId id="341" r:id="rId13"/>
    <p:sldId id="302" r:id="rId14"/>
    <p:sldId id="390" r:id="rId15"/>
    <p:sldId id="283" r:id="rId16"/>
    <p:sldId id="299" r:id="rId17"/>
    <p:sldId id="328" r:id="rId18"/>
    <p:sldId id="331" r:id="rId19"/>
    <p:sldId id="315" r:id="rId20"/>
    <p:sldId id="295" r:id="rId21"/>
    <p:sldId id="317" r:id="rId22"/>
    <p:sldId id="257" r:id="rId23"/>
    <p:sldId id="301" r:id="rId2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20" autoAdjust="0"/>
    <p:restoredTop sz="95301" autoAdjust="0"/>
  </p:normalViewPr>
  <p:slideViewPr>
    <p:cSldViewPr snapToGrid="0" snapToObjects="1">
      <p:cViewPr varScale="1">
        <p:scale>
          <a:sx n="88" d="100"/>
          <a:sy n="88" d="100"/>
        </p:scale>
        <p:origin x="44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1C37EB0-2C7F-4F86-8237-C6799A0F6ED9}" type="datetimeFigureOut">
              <a:rPr lang="en-US" smtClean="0"/>
              <a:t>7/17/2018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0222C68-747F-4D50-BF71-61B80D1EF281}" type="slidenum">
              <a:rPr lang="en-US" smtClean="0"/>
              <a:t>‹#›</a:t>
            </a:fld>
            <a:endParaRPr lang="en-US"/>
          </a:p>
        </p:txBody>
      </p:sp>
    </p:spTree>
    <p:extLst>
      <p:ext uri="{BB962C8B-B14F-4D97-AF65-F5344CB8AC3E}">
        <p14:creationId xmlns:p14="http://schemas.microsoft.com/office/powerpoint/2010/main" val="214319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F20AA15-5D7E-459D-981E-C42A93653E36}" type="datetimeFigureOut">
              <a:rPr lang="en-US" smtClean="0"/>
              <a:t>7/17/2018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136F0B9-A3CA-47D1-84FA-C9D218EBE07E}" type="slidenum">
              <a:rPr lang="en-US" smtClean="0"/>
              <a:t>‹#›</a:t>
            </a:fld>
            <a:endParaRPr lang="en-US"/>
          </a:p>
        </p:txBody>
      </p:sp>
    </p:spTree>
    <p:extLst>
      <p:ext uri="{BB962C8B-B14F-4D97-AF65-F5344CB8AC3E}">
        <p14:creationId xmlns:p14="http://schemas.microsoft.com/office/powerpoint/2010/main" val="3792047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701040" y="4473892"/>
            <a:ext cx="5608320" cy="3660458"/>
          </a:xfrm>
          <a:prstGeom prst="rect">
            <a:avLst/>
          </a:prstGeom>
          <a:noFill/>
          <a:ln>
            <a:noFill/>
          </a:ln>
        </p:spPr>
        <p:txBody>
          <a:bodyPr spcFirstLastPara="1" wrap="square" lIns="93162" tIns="93162" rIns="93162" bIns="93162"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307" name="Shape 30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736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701040" y="4473892"/>
            <a:ext cx="5608320" cy="3660458"/>
          </a:xfrm>
          <a:prstGeom prst="rect">
            <a:avLst/>
          </a:prstGeom>
          <a:noFill/>
          <a:ln>
            <a:noFill/>
          </a:ln>
        </p:spPr>
        <p:txBody>
          <a:bodyPr spcFirstLastPara="1" wrap="square" lIns="93162" tIns="93162" rIns="93162" bIns="93162"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307" name="Shape 30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2156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1664854-3CE1-1C47-BEFE-884D7E869B2E}"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C9C31-C130-B84D-856A-F9818EC74C0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7043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664854-3CE1-1C47-BEFE-884D7E869B2E}"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C9C31-C130-B84D-856A-F9818EC74C02}" type="slidenum">
              <a:rPr lang="en-US" smtClean="0"/>
              <a:t>‹#›</a:t>
            </a:fld>
            <a:endParaRPr lang="en-US"/>
          </a:p>
        </p:txBody>
      </p:sp>
    </p:spTree>
    <p:extLst>
      <p:ext uri="{BB962C8B-B14F-4D97-AF65-F5344CB8AC3E}">
        <p14:creationId xmlns:p14="http://schemas.microsoft.com/office/powerpoint/2010/main" val="241748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664854-3CE1-1C47-BEFE-884D7E869B2E}"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C9C31-C130-B84D-856A-F9818EC74C02}" type="slidenum">
              <a:rPr lang="en-US" smtClean="0"/>
              <a:t>‹#›</a:t>
            </a:fld>
            <a:endParaRPr lang="en-US"/>
          </a:p>
        </p:txBody>
      </p:sp>
    </p:spTree>
    <p:extLst>
      <p:ext uri="{BB962C8B-B14F-4D97-AF65-F5344CB8AC3E}">
        <p14:creationId xmlns:p14="http://schemas.microsoft.com/office/powerpoint/2010/main" val="195123269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664854-3CE1-1C47-BEFE-884D7E869B2E}"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C9C31-C130-B84D-856A-F9818EC74C02}" type="slidenum">
              <a:rPr lang="en-US" smtClean="0"/>
              <a:t>‹#›</a:t>
            </a:fld>
            <a:endParaRPr lang="en-US"/>
          </a:p>
        </p:txBody>
      </p:sp>
    </p:spTree>
    <p:extLst>
      <p:ext uri="{BB962C8B-B14F-4D97-AF65-F5344CB8AC3E}">
        <p14:creationId xmlns:p14="http://schemas.microsoft.com/office/powerpoint/2010/main" val="320755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1664854-3CE1-1C47-BEFE-884D7E869B2E}"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C9C31-C130-B84D-856A-F9818EC74C0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60586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1664854-3CE1-1C47-BEFE-884D7E869B2E}"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C9C31-C130-B84D-856A-F9818EC74C02}" type="slidenum">
              <a:rPr lang="en-US" smtClean="0"/>
              <a:t>‹#›</a:t>
            </a:fld>
            <a:endParaRPr lang="en-US"/>
          </a:p>
        </p:txBody>
      </p:sp>
    </p:spTree>
    <p:extLst>
      <p:ext uri="{BB962C8B-B14F-4D97-AF65-F5344CB8AC3E}">
        <p14:creationId xmlns:p14="http://schemas.microsoft.com/office/powerpoint/2010/main" val="6454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1664854-3CE1-1C47-BEFE-884D7E869B2E}" type="datetimeFigureOut">
              <a:rPr lang="en-US" smtClean="0"/>
              <a:t>7/17/2018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C9C31-C130-B84D-856A-F9818EC74C02}" type="slidenum">
              <a:rPr lang="en-US" smtClean="0"/>
              <a:t>‹#›</a:t>
            </a:fld>
            <a:endParaRPr lang="en-US"/>
          </a:p>
        </p:txBody>
      </p:sp>
    </p:spTree>
    <p:extLst>
      <p:ext uri="{BB962C8B-B14F-4D97-AF65-F5344CB8AC3E}">
        <p14:creationId xmlns:p14="http://schemas.microsoft.com/office/powerpoint/2010/main" val="1812027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1664854-3CE1-1C47-BEFE-884D7E869B2E}" type="datetimeFigureOut">
              <a:rPr lang="en-US" smtClean="0"/>
              <a:t>7/17/2018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C9C31-C130-B84D-856A-F9818EC74C02}" type="slidenum">
              <a:rPr lang="en-US" smtClean="0"/>
              <a:t>‹#›</a:t>
            </a:fld>
            <a:endParaRPr lang="en-US"/>
          </a:p>
        </p:txBody>
      </p:sp>
    </p:spTree>
    <p:extLst>
      <p:ext uri="{BB962C8B-B14F-4D97-AF65-F5344CB8AC3E}">
        <p14:creationId xmlns:p14="http://schemas.microsoft.com/office/powerpoint/2010/main" val="193117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1664854-3CE1-1C47-BEFE-884D7E869B2E}" type="datetimeFigureOut">
              <a:rPr lang="en-US" smtClean="0"/>
              <a:t>7/17/2018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60C9C31-C130-B84D-856A-F9818EC74C02}" type="slidenum">
              <a:rPr lang="en-US" smtClean="0"/>
              <a:t>‹#›</a:t>
            </a:fld>
            <a:endParaRPr lang="en-US"/>
          </a:p>
        </p:txBody>
      </p:sp>
    </p:spTree>
    <p:extLst>
      <p:ext uri="{BB962C8B-B14F-4D97-AF65-F5344CB8AC3E}">
        <p14:creationId xmlns:p14="http://schemas.microsoft.com/office/powerpoint/2010/main" val="319749211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1664854-3CE1-1C47-BEFE-884D7E869B2E}" type="datetimeFigureOut">
              <a:rPr lang="en-US" smtClean="0"/>
              <a:t>7/17/2018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60C9C31-C130-B84D-856A-F9818EC74C02}" type="slidenum">
              <a:rPr lang="en-US" smtClean="0"/>
              <a:t>‹#›</a:t>
            </a:fld>
            <a:endParaRPr lang="en-US"/>
          </a:p>
        </p:txBody>
      </p:sp>
    </p:spTree>
    <p:extLst>
      <p:ext uri="{BB962C8B-B14F-4D97-AF65-F5344CB8AC3E}">
        <p14:creationId xmlns:p14="http://schemas.microsoft.com/office/powerpoint/2010/main" val="127739108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1664854-3CE1-1C47-BEFE-884D7E869B2E}"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0C9C31-C130-B84D-856A-F9818EC74C02}" type="slidenum">
              <a:rPr lang="en-US" smtClean="0"/>
              <a:t>‹#›</a:t>
            </a:fld>
            <a:endParaRPr lang="en-US"/>
          </a:p>
        </p:txBody>
      </p:sp>
    </p:spTree>
    <p:extLst>
      <p:ext uri="{BB962C8B-B14F-4D97-AF65-F5344CB8AC3E}">
        <p14:creationId xmlns:p14="http://schemas.microsoft.com/office/powerpoint/2010/main" val="2983918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1664854-3CE1-1C47-BEFE-884D7E869B2E}" type="datetimeFigureOut">
              <a:rPr lang="en-US" smtClean="0"/>
              <a:t>7/17/2018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60C9C31-C130-B84D-856A-F9818EC74C0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263653"/>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hyperlink" Target="https://idph.iowa.gov/Portals/1/userfiles/11/SA%20Treatment/Iowa%20Map%20Substance%20Abuse%20Treatment%20Service%20Areas%20and%20Providers%20July%202015.pdf" TargetMode="Externa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7.jpg"/><Relationship Id="rId1" Type="http://schemas.openxmlformats.org/officeDocument/2006/relationships/slideLayout" Target="../slideLayouts/slideLayout9.xml"/><Relationship Id="rId5" Type="http://schemas.openxmlformats.org/officeDocument/2006/relationships/hyperlink" Target="mailto:monica.wilke-brown@idph.iowa.gov" TargetMode="External"/><Relationship Id="rId4" Type="http://schemas.openxmlformats.org/officeDocument/2006/relationships/hyperlink" Target="mailto:kevin.gabbert@idph.iowa.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528176"/>
            <a:ext cx="4589536" cy="2407470"/>
          </a:xfrm>
        </p:spPr>
        <p:txBody>
          <a:bodyPr>
            <a:normAutofit fontScale="90000"/>
          </a:bodyPr>
          <a:lstStyle/>
          <a:p>
            <a:r>
              <a:rPr lang="en-US" sz="6000" dirty="0" smtClean="0"/>
              <a:t>Public Health Response to the Opioid Crisis</a:t>
            </a:r>
            <a:endParaRPr lang="en-US" sz="6000" dirty="0">
              <a:latin typeface="Arial" charset="0"/>
              <a:ea typeface="Arial" charset="0"/>
              <a:cs typeface="Arial" charset="0"/>
            </a:endParaRPr>
          </a:p>
        </p:txBody>
      </p:sp>
      <p:sp>
        <p:nvSpPr>
          <p:cNvPr id="3" name="Subtitle 2"/>
          <p:cNvSpPr>
            <a:spLocks noGrp="1"/>
          </p:cNvSpPr>
          <p:nvPr>
            <p:ph type="subTitle" idx="1"/>
          </p:nvPr>
        </p:nvSpPr>
        <p:spPr>
          <a:xfrm>
            <a:off x="1100051" y="5149889"/>
            <a:ext cx="6926349" cy="450812"/>
          </a:xfrm>
        </p:spPr>
        <p:txBody>
          <a:bodyPr>
            <a:normAutofit fontScale="92500" lnSpcReduction="10000"/>
          </a:bodyPr>
          <a:lstStyle/>
          <a:p>
            <a:pPr>
              <a:lnSpc>
                <a:spcPct val="110000"/>
              </a:lnSpc>
              <a:spcAft>
                <a:spcPts val="0"/>
              </a:spcAft>
            </a:pPr>
            <a:r>
              <a:rPr lang="en-US" dirty="0" smtClean="0">
                <a:solidFill>
                  <a:schemeClr val="tx1"/>
                </a:solidFill>
                <a:latin typeface="Arial" charset="0"/>
                <a:ea typeface="Arial" charset="0"/>
                <a:cs typeface="Arial" charset="0"/>
              </a:rPr>
              <a:t>Iowa Department of Public Health</a:t>
            </a:r>
          </a:p>
          <a:p>
            <a:endParaRPr lang="en-US" dirty="0">
              <a:solidFill>
                <a:schemeClr val="tx1"/>
              </a:solidFill>
              <a:latin typeface="Arial" charset="0"/>
              <a:ea typeface="Arial" charset="0"/>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7913" y="4577626"/>
            <a:ext cx="1892300" cy="1231900"/>
          </a:xfrm>
          <a:prstGeom prst="rect">
            <a:avLst/>
          </a:prstGeom>
        </p:spPr>
      </p:pic>
      <p:sp>
        <p:nvSpPr>
          <p:cNvPr id="4" name="TextBox 3"/>
          <p:cNvSpPr txBox="1"/>
          <p:nvPr/>
        </p:nvSpPr>
        <p:spPr>
          <a:xfrm>
            <a:off x="1097280" y="5555527"/>
            <a:ext cx="7066049" cy="707886"/>
          </a:xfrm>
          <a:prstGeom prst="rect">
            <a:avLst/>
          </a:prstGeom>
          <a:noFill/>
        </p:spPr>
        <p:txBody>
          <a:bodyPr wrap="square" rtlCol="0">
            <a:spAutoFit/>
          </a:bodyPr>
          <a:lstStyle/>
          <a:p>
            <a:r>
              <a:rPr lang="en-US" sz="2200" i="1" dirty="0">
                <a:latin typeface="Arial" panose="020B0604020202020204" pitchFamily="34" charset="0"/>
                <a:cs typeface="Arial" panose="020B0604020202020204" pitchFamily="34" charset="0"/>
              </a:rPr>
              <a:t>Protecting and Improving the Health of </a:t>
            </a:r>
            <a:r>
              <a:rPr lang="en-US" sz="2200" i="1" dirty="0" smtClean="0">
                <a:latin typeface="Arial" panose="020B0604020202020204" pitchFamily="34" charset="0"/>
                <a:cs typeface="Arial" panose="020B0604020202020204" pitchFamily="34" charset="0"/>
              </a:rPr>
              <a:t>Iowans</a:t>
            </a:r>
            <a:endParaRPr lang="en-US" sz="2200" dirty="0">
              <a:latin typeface="Arial" panose="020B0604020202020204" pitchFamily="34" charset="0"/>
              <a:ea typeface="Arial" charset="0"/>
              <a:cs typeface="Arial" panose="020B0604020202020204" pitchFamily="34" charset="0"/>
            </a:endParaRPr>
          </a:p>
          <a:p>
            <a:endParaRPr lang="en-US" dirty="0"/>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4363" b="100000" l="0" r="100000"/>
                    </a14:imgEffect>
                  </a14:imgLayer>
                </a14:imgProps>
              </a:ext>
              <a:ext uri="{28A0092B-C50C-407E-A947-70E740481C1C}">
                <a14:useLocalDpi xmlns:a14="http://schemas.microsoft.com/office/drawing/2010/main" val="0"/>
              </a:ext>
            </a:extLst>
          </a:blip>
          <a:stretch>
            <a:fillRect/>
          </a:stretch>
        </p:blipFill>
        <p:spPr>
          <a:xfrm>
            <a:off x="6612929" y="660400"/>
            <a:ext cx="5584151" cy="3667252"/>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31252" y="2382833"/>
            <a:ext cx="310896" cy="813816"/>
          </a:xfrm>
          <a:prstGeom prst="rect">
            <a:avLst/>
          </a:prstGeom>
        </p:spPr>
      </p:pic>
    </p:spTree>
    <p:extLst>
      <p:ext uri="{BB962C8B-B14F-4D97-AF65-F5344CB8AC3E}">
        <p14:creationId xmlns:p14="http://schemas.microsoft.com/office/powerpoint/2010/main" val="471314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15178"/>
            <a:ext cx="10058400" cy="1237397"/>
          </a:xfrm>
        </p:spPr>
        <p:txBody>
          <a:bodyPr/>
          <a:lstStyle/>
          <a:p>
            <a:pPr algn="ctr"/>
            <a:r>
              <a:rPr lang="en-US" dirty="0">
                <a:solidFill>
                  <a:srgbClr val="3F3F3F"/>
                </a:solidFill>
                <a:latin typeface="Calibri Light" panose="020F0302020204030204" pitchFamily="34" charset="0"/>
                <a:ea typeface="Calibri"/>
                <a:cs typeface="Calibri Light" panose="020F0302020204030204" pitchFamily="34" charset="0"/>
                <a:sym typeface="Calibri"/>
              </a:rPr>
              <a:t>The </a:t>
            </a:r>
            <a:r>
              <a:rPr lang="en-US" dirty="0" smtClean="0">
                <a:solidFill>
                  <a:srgbClr val="3F3F3F"/>
                </a:solidFill>
                <a:latin typeface="Calibri Light" panose="020F0302020204030204" pitchFamily="34" charset="0"/>
                <a:ea typeface="Calibri"/>
                <a:cs typeface="Calibri Light" panose="020F0302020204030204" pitchFamily="34" charset="0"/>
                <a:sym typeface="Calibri"/>
              </a:rPr>
              <a:t>Issue in Iowa: Treatment Admissions</a:t>
            </a:r>
            <a:endParaRPr lang="en-US" dirty="0"/>
          </a:p>
        </p:txBody>
      </p:sp>
      <p:sp>
        <p:nvSpPr>
          <p:cNvPr id="3" name="Content Placeholder 2"/>
          <p:cNvSpPr>
            <a:spLocks noGrp="1"/>
          </p:cNvSpPr>
          <p:nvPr>
            <p:ph sz="half" idx="1"/>
          </p:nvPr>
        </p:nvSpPr>
        <p:spPr>
          <a:xfrm>
            <a:off x="1097279" y="2004646"/>
            <a:ext cx="10058401" cy="4224704"/>
          </a:xfrm>
        </p:spPr>
        <p:txBody>
          <a:bodyPr>
            <a:normAutofit/>
          </a:bodyPr>
          <a:lstStyle/>
          <a:p>
            <a:pPr marL="57150" indent="0">
              <a:buNone/>
            </a:pPr>
            <a:r>
              <a:rPr lang="en-US" sz="2400" dirty="0" smtClean="0"/>
              <a:t>In just over a decade, substance use disorder treatment admissions (opioid primary) have more than tripled.</a:t>
            </a:r>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854" y="5280809"/>
            <a:ext cx="933450" cy="62865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928235607"/>
              </p:ext>
            </p:extLst>
          </p:nvPr>
        </p:nvGraphicFramePr>
        <p:xfrm>
          <a:off x="3638549" y="2986409"/>
          <a:ext cx="4773930" cy="1404864"/>
        </p:xfrm>
        <a:graphic>
          <a:graphicData uri="http://schemas.openxmlformats.org/drawingml/2006/table">
            <a:tbl>
              <a:tblPr firstRow="1" firstCol="1" bandRow="1">
                <a:tableStyleId>{5C22544A-7EE6-4342-B048-85BDC9FD1C3A}</a:tableStyleId>
              </a:tblPr>
              <a:tblGrid>
                <a:gridCol w="1256018">
                  <a:extLst>
                    <a:ext uri="{9D8B030D-6E8A-4147-A177-3AD203B41FA5}">
                      <a16:colId xmlns:a16="http://schemas.microsoft.com/office/drawing/2014/main" xmlns="" val="2468290275"/>
                    </a:ext>
                  </a:extLst>
                </a:gridCol>
                <a:gridCol w="1712395">
                  <a:extLst>
                    <a:ext uri="{9D8B030D-6E8A-4147-A177-3AD203B41FA5}">
                      <a16:colId xmlns:a16="http://schemas.microsoft.com/office/drawing/2014/main" xmlns="" val="2643833793"/>
                    </a:ext>
                  </a:extLst>
                </a:gridCol>
                <a:gridCol w="1805517">
                  <a:extLst>
                    <a:ext uri="{9D8B030D-6E8A-4147-A177-3AD203B41FA5}">
                      <a16:colId xmlns:a16="http://schemas.microsoft.com/office/drawing/2014/main" xmlns="" val="213749014"/>
                    </a:ext>
                  </a:extLst>
                </a:gridCol>
              </a:tblGrid>
              <a:tr h="458592">
                <a:tc gridSpan="3">
                  <a:txBody>
                    <a:bodyPr/>
                    <a:lstStyle/>
                    <a:p>
                      <a:pPr marL="0" marR="0" algn="ctr">
                        <a:spcBef>
                          <a:spcPts val="0"/>
                        </a:spcBef>
                        <a:spcAft>
                          <a:spcPts val="0"/>
                        </a:spcAft>
                      </a:pPr>
                      <a:r>
                        <a:rPr lang="en-US" sz="1600" dirty="0" smtClean="0">
                          <a:effectLst/>
                        </a:rPr>
                        <a:t>Substance Use Disorder Treatment Admissions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79957108"/>
                  </a:ext>
                </a:extLst>
              </a:tr>
              <a:tr h="458592">
                <a:tc>
                  <a:txBody>
                    <a:bodyPr/>
                    <a:lstStyle/>
                    <a:p>
                      <a:pPr marL="0" marR="0" algn="ctr">
                        <a:spcBef>
                          <a:spcPts val="0"/>
                        </a:spcBef>
                        <a:spcAft>
                          <a:spcPts val="0"/>
                        </a:spcAft>
                      </a:pPr>
                      <a:r>
                        <a:rPr lang="en-US" sz="1600" dirty="0">
                          <a:effectLst/>
                        </a:rPr>
                        <a:t>Year</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2005</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2017</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3676778401"/>
                  </a:ext>
                </a:extLst>
              </a:tr>
              <a:tr h="458592">
                <a:tc>
                  <a:txBody>
                    <a:bodyPr/>
                    <a:lstStyle/>
                    <a:p>
                      <a:pPr marL="0" marR="0" algn="ctr">
                        <a:spcBef>
                          <a:spcPts val="0"/>
                        </a:spcBef>
                        <a:spcAft>
                          <a:spcPts val="0"/>
                        </a:spcAft>
                      </a:pPr>
                      <a:r>
                        <a:rPr lang="en-US" sz="1600" dirty="0">
                          <a:effectLst/>
                        </a:rPr>
                        <a:t>Related Deaths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608</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2,274</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4102942452"/>
                  </a:ext>
                </a:extLst>
              </a:tr>
            </a:tbl>
          </a:graphicData>
        </a:graphic>
      </p:graphicFrame>
    </p:spTree>
    <p:extLst>
      <p:ext uri="{BB962C8B-B14F-4D97-AF65-F5344CB8AC3E}">
        <p14:creationId xmlns:p14="http://schemas.microsoft.com/office/powerpoint/2010/main" val="827443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15178"/>
            <a:ext cx="10058400" cy="1237397"/>
          </a:xfrm>
        </p:spPr>
        <p:txBody>
          <a:bodyPr/>
          <a:lstStyle/>
          <a:p>
            <a:pPr algn="ctr"/>
            <a:r>
              <a:rPr lang="en-US" dirty="0">
                <a:solidFill>
                  <a:srgbClr val="3F3F3F"/>
                </a:solidFill>
                <a:latin typeface="Calibri Light" panose="020F0302020204030204" pitchFamily="34" charset="0"/>
                <a:ea typeface="Calibri"/>
                <a:cs typeface="Calibri Light" panose="020F0302020204030204" pitchFamily="34" charset="0"/>
                <a:sym typeface="Calibri"/>
              </a:rPr>
              <a:t>The </a:t>
            </a:r>
            <a:r>
              <a:rPr lang="en-US" dirty="0" smtClean="0">
                <a:solidFill>
                  <a:srgbClr val="3F3F3F"/>
                </a:solidFill>
                <a:latin typeface="Calibri Light" panose="020F0302020204030204" pitchFamily="34" charset="0"/>
                <a:ea typeface="Calibri"/>
                <a:cs typeface="Calibri Light" panose="020F0302020204030204" pitchFamily="34" charset="0"/>
                <a:sym typeface="Calibri"/>
              </a:rPr>
              <a:t>Issue in Iowa: HCV</a:t>
            </a:r>
            <a:endParaRPr lang="en-US" dirty="0"/>
          </a:p>
        </p:txBody>
      </p:sp>
      <p:sp>
        <p:nvSpPr>
          <p:cNvPr id="3" name="Content Placeholder 2"/>
          <p:cNvSpPr>
            <a:spLocks noGrp="1"/>
          </p:cNvSpPr>
          <p:nvPr>
            <p:ph sz="half" idx="1"/>
          </p:nvPr>
        </p:nvSpPr>
        <p:spPr>
          <a:xfrm>
            <a:off x="1097279" y="2004646"/>
            <a:ext cx="10058401" cy="4224704"/>
          </a:xfrm>
        </p:spPr>
        <p:txBody>
          <a:bodyPr>
            <a:normAutofit/>
          </a:bodyPr>
          <a:lstStyle/>
          <a:p>
            <a:pPr marL="57150" indent="0">
              <a:buNone/>
            </a:pPr>
            <a:r>
              <a:rPr lang="en-US" sz="2400" dirty="0" smtClean="0"/>
              <a:t>In 2018, the CDC concurred that Iowa is at </a:t>
            </a:r>
            <a:r>
              <a:rPr lang="en-US" sz="2400" dirty="0"/>
              <a:t>risk for an HIV or </a:t>
            </a:r>
            <a:r>
              <a:rPr lang="en-US" sz="2400" dirty="0" smtClean="0"/>
              <a:t>Hepatitis </a:t>
            </a:r>
            <a:r>
              <a:rPr lang="en-US" sz="2400" dirty="0"/>
              <a:t>C outbreak related to injection drug use</a:t>
            </a:r>
            <a:r>
              <a:rPr lang="en-US" sz="2400" dirty="0" smtClean="0"/>
              <a:t>.  This was due to the following data:</a:t>
            </a:r>
          </a:p>
          <a:p>
            <a:pPr marL="514350" lvl="0" indent="-342900">
              <a:buFont typeface="Wingdings" panose="05000000000000000000" pitchFamily="2" charset="2"/>
              <a:buChar char="§"/>
            </a:pPr>
            <a:r>
              <a:rPr lang="en-US" dirty="0"/>
              <a:t>Five-year increase in admissions for substance use </a:t>
            </a:r>
            <a:r>
              <a:rPr lang="en-US" dirty="0" smtClean="0"/>
              <a:t>disorder treatment </a:t>
            </a:r>
            <a:r>
              <a:rPr lang="en-US" dirty="0"/>
              <a:t>due specifically to injection of opioids (58%) and injection of methamphetamine (73</a:t>
            </a:r>
            <a:r>
              <a:rPr lang="en-US" dirty="0" smtClean="0"/>
              <a:t>%);</a:t>
            </a:r>
          </a:p>
          <a:p>
            <a:pPr marL="514350" lvl="0" indent="-342900">
              <a:buFont typeface="Wingdings" panose="05000000000000000000" pitchFamily="2" charset="2"/>
              <a:buChar char="§"/>
            </a:pPr>
            <a:r>
              <a:rPr lang="en-US" dirty="0" smtClean="0"/>
              <a:t>Six-year </a:t>
            </a:r>
            <a:r>
              <a:rPr lang="en-US" dirty="0"/>
              <a:t>increase in emergency department visits for poisonings (e.g., overdose) from opioids (91%) and amphetamine (217</a:t>
            </a:r>
            <a:r>
              <a:rPr lang="en-US" dirty="0" smtClean="0"/>
              <a:t>%);</a:t>
            </a:r>
          </a:p>
          <a:p>
            <a:pPr marL="514350" lvl="0" indent="-342900">
              <a:buFont typeface="Wingdings" panose="05000000000000000000" pitchFamily="2" charset="2"/>
              <a:buChar char="§"/>
            </a:pPr>
            <a:r>
              <a:rPr lang="en-US" dirty="0" smtClean="0"/>
              <a:t>Five-year </a:t>
            </a:r>
            <a:r>
              <a:rPr lang="en-US" dirty="0"/>
              <a:t>increase in overdose deaths from heroin (258%).</a:t>
            </a:r>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854" y="5280809"/>
            <a:ext cx="933450" cy="628650"/>
          </a:xfrm>
          <a:prstGeom prst="rect">
            <a:avLst/>
          </a:prstGeom>
        </p:spPr>
      </p:pic>
    </p:spTree>
    <p:extLst>
      <p:ext uri="{BB962C8B-B14F-4D97-AF65-F5344CB8AC3E}">
        <p14:creationId xmlns:p14="http://schemas.microsoft.com/office/powerpoint/2010/main" val="3160638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z="6600" dirty="0" smtClean="0">
              <a:latin typeface="+mj-lt"/>
            </a:endParaRPr>
          </a:p>
          <a:p>
            <a:pPr algn="ctr"/>
            <a:r>
              <a:rPr lang="en-US" sz="6600" dirty="0" smtClean="0">
                <a:latin typeface="+mj-lt"/>
              </a:rPr>
              <a:t>Addressing the Opioid Issue</a:t>
            </a:r>
            <a:endParaRPr lang="en-US" sz="6600" dirty="0">
              <a:latin typeface="+mj-lt"/>
            </a:endParaRPr>
          </a:p>
          <a:p>
            <a:endParaRPr lang="en-US" dirty="0"/>
          </a:p>
        </p:txBody>
      </p:sp>
    </p:spTree>
    <p:extLst>
      <p:ext uri="{BB962C8B-B14F-4D97-AF65-F5344CB8AC3E}">
        <p14:creationId xmlns:p14="http://schemas.microsoft.com/office/powerpoint/2010/main" val="30733797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26" y="502920"/>
            <a:ext cx="9871171" cy="1073944"/>
          </a:xfrm>
        </p:spPr>
        <p:txBody>
          <a:bodyPr>
            <a:normAutofit/>
          </a:bodyPr>
          <a:lstStyle/>
          <a:p>
            <a:pPr algn="ctr"/>
            <a:r>
              <a:rPr lang="en-US" dirty="0" smtClean="0"/>
              <a:t>Two Goals</a:t>
            </a:r>
            <a:endParaRPr lang="en-US" dirty="0"/>
          </a:p>
        </p:txBody>
      </p:sp>
      <p:sp>
        <p:nvSpPr>
          <p:cNvPr id="4" name="Content Placeholder 3"/>
          <p:cNvSpPr>
            <a:spLocks noGrp="1"/>
          </p:cNvSpPr>
          <p:nvPr>
            <p:ph sz="half" idx="2"/>
          </p:nvPr>
        </p:nvSpPr>
        <p:spPr>
          <a:xfrm>
            <a:off x="1085850" y="1971675"/>
            <a:ext cx="10125075" cy="3855688"/>
          </a:xfrm>
        </p:spPr>
        <p:txBody>
          <a:bodyPr>
            <a:normAutofit/>
          </a:bodyPr>
          <a:lstStyle/>
          <a:p>
            <a:pPr marL="342900" indent="-285750">
              <a:buFont typeface="Wingdings" panose="05000000000000000000" pitchFamily="2" charset="2"/>
              <a:buChar char="§"/>
            </a:pPr>
            <a:r>
              <a:rPr lang="en-US" sz="3200" dirty="0" smtClean="0"/>
              <a:t>Reduce Opioid Overdose and Opioid Related Deaths</a:t>
            </a:r>
          </a:p>
          <a:p>
            <a:pPr marL="342900" indent="-285750">
              <a:buFont typeface="Wingdings" panose="05000000000000000000" pitchFamily="2" charset="2"/>
              <a:buChar char="§"/>
            </a:pPr>
            <a:r>
              <a:rPr lang="en-US" sz="3200" dirty="0" smtClean="0"/>
              <a:t>Expand Availability of Medication Assisted Treatment</a:t>
            </a:r>
            <a:endParaRPr lang="en-US" sz="3200" dirty="0"/>
          </a:p>
        </p:txBody>
      </p:sp>
      <p:pic>
        <p:nvPicPr>
          <p:cNvPr id="7" name="Picture 6"/>
          <p:cNvPicPr>
            <a:picLocks noChangeAspect="1"/>
          </p:cNvPicPr>
          <p:nvPr/>
        </p:nvPicPr>
        <p:blipFill>
          <a:blip r:embed="rId2"/>
          <a:stretch>
            <a:fillRect/>
          </a:stretch>
        </p:blipFill>
        <p:spPr>
          <a:xfrm>
            <a:off x="11023697" y="5513392"/>
            <a:ext cx="938865" cy="627942"/>
          </a:xfrm>
          <a:prstGeom prst="rect">
            <a:avLst/>
          </a:prstGeom>
        </p:spPr>
      </p:pic>
    </p:spTree>
    <p:extLst>
      <p:ext uri="{BB962C8B-B14F-4D97-AF65-F5344CB8AC3E}">
        <p14:creationId xmlns:p14="http://schemas.microsoft.com/office/powerpoint/2010/main" val="15722888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25" y="502920"/>
            <a:ext cx="10325601" cy="1073944"/>
          </a:xfrm>
        </p:spPr>
        <p:txBody>
          <a:bodyPr>
            <a:normAutofit/>
          </a:bodyPr>
          <a:lstStyle/>
          <a:p>
            <a:pPr algn="ctr"/>
            <a:r>
              <a:rPr lang="en-US" dirty="0" smtClean="0"/>
              <a:t>Grants and Projects</a:t>
            </a:r>
            <a:endParaRPr lang="en-US" dirty="0"/>
          </a:p>
        </p:txBody>
      </p:sp>
      <p:sp>
        <p:nvSpPr>
          <p:cNvPr id="4" name="Content Placeholder 3"/>
          <p:cNvSpPr>
            <a:spLocks noGrp="1"/>
          </p:cNvSpPr>
          <p:nvPr>
            <p:ph sz="half" idx="2"/>
          </p:nvPr>
        </p:nvSpPr>
        <p:spPr>
          <a:xfrm>
            <a:off x="1085850" y="1971675"/>
            <a:ext cx="10125075" cy="3855688"/>
          </a:xfrm>
        </p:spPr>
        <p:txBody>
          <a:bodyPr>
            <a:normAutofit fontScale="85000" lnSpcReduction="20000"/>
          </a:bodyPr>
          <a:lstStyle/>
          <a:p>
            <a:pPr marL="342900" indent="-285750">
              <a:buFont typeface="Wingdings" panose="05000000000000000000" pitchFamily="2" charset="2"/>
              <a:buChar char="§"/>
            </a:pPr>
            <a:r>
              <a:rPr lang="en-US" sz="2400" dirty="0"/>
              <a:t>Opioid Treatment </a:t>
            </a:r>
            <a:r>
              <a:rPr lang="en-US" sz="2400" dirty="0" smtClean="0"/>
              <a:t>Programs </a:t>
            </a:r>
            <a:r>
              <a:rPr lang="en-US" sz="2400" dirty="0"/>
              <a:t>(OTP)</a:t>
            </a:r>
          </a:p>
          <a:p>
            <a:pPr marL="342900" indent="-285750">
              <a:buFont typeface="Wingdings" panose="05000000000000000000" pitchFamily="2" charset="2"/>
              <a:buChar char="§"/>
            </a:pPr>
            <a:r>
              <a:rPr lang="en-US" sz="2400" dirty="0" smtClean="0"/>
              <a:t>Medication Assisted Treatment for Prescription Drug and Opioid Addiction (MAT-PDOA)</a:t>
            </a:r>
          </a:p>
          <a:p>
            <a:pPr marL="342900" indent="-285750">
              <a:buFont typeface="Wingdings" panose="05000000000000000000" pitchFamily="2" charset="2"/>
              <a:buChar char="§"/>
            </a:pPr>
            <a:r>
              <a:rPr lang="en-US" sz="2400" dirty="0" smtClean="0"/>
              <a:t>Strategic </a:t>
            </a:r>
            <a:r>
              <a:rPr lang="en-US" sz="2400" dirty="0"/>
              <a:t>Prevention Framework for Prescription Drugs (</a:t>
            </a:r>
            <a:r>
              <a:rPr lang="en-US" sz="2400" dirty="0" smtClean="0"/>
              <a:t>SPF-Rx)</a:t>
            </a:r>
          </a:p>
          <a:p>
            <a:pPr marL="342900" indent="-285750">
              <a:buFont typeface="Wingdings" panose="05000000000000000000" pitchFamily="2" charset="2"/>
              <a:buChar char="§"/>
            </a:pPr>
            <a:r>
              <a:rPr lang="en-US" sz="2400" dirty="0" smtClean="0"/>
              <a:t>Opioid </a:t>
            </a:r>
            <a:r>
              <a:rPr lang="en-US" sz="2400" dirty="0"/>
              <a:t>State Targeted Response (</a:t>
            </a:r>
            <a:r>
              <a:rPr lang="en-US" sz="2400" dirty="0" smtClean="0"/>
              <a:t>STR)</a:t>
            </a:r>
          </a:p>
          <a:p>
            <a:pPr marL="342900" indent="-285750">
              <a:buFont typeface="Wingdings" panose="05000000000000000000" pitchFamily="2" charset="2"/>
              <a:buChar char="§"/>
            </a:pPr>
            <a:r>
              <a:rPr lang="en-US" sz="2400" dirty="0" smtClean="0"/>
              <a:t>Prevention </a:t>
            </a:r>
            <a:r>
              <a:rPr lang="en-US" sz="2400" dirty="0"/>
              <a:t>of Opioid Misuse among Women (</a:t>
            </a:r>
            <a:r>
              <a:rPr lang="en-US" sz="2400" dirty="0" smtClean="0"/>
              <a:t>POMW)</a:t>
            </a:r>
          </a:p>
          <a:p>
            <a:pPr marL="342900" indent="-285750">
              <a:buFont typeface="Wingdings" panose="05000000000000000000" pitchFamily="2" charset="2"/>
              <a:buChar char="§"/>
            </a:pPr>
            <a:r>
              <a:rPr lang="en-US" sz="2400" dirty="0" smtClean="0"/>
              <a:t>Harold Rogers BJA Grant (for the PMP)</a:t>
            </a:r>
          </a:p>
          <a:p>
            <a:pPr marL="342900" indent="-285750">
              <a:buFont typeface="Wingdings" panose="05000000000000000000" pitchFamily="2" charset="2"/>
              <a:buChar char="§"/>
            </a:pPr>
            <a:r>
              <a:rPr lang="en-US" sz="2400" dirty="0" smtClean="0"/>
              <a:t>Access to Recovery (ATR)</a:t>
            </a:r>
          </a:p>
          <a:p>
            <a:pPr marL="342900" indent="-285750">
              <a:buFont typeface="Wingdings" panose="05000000000000000000" pitchFamily="2" charset="2"/>
              <a:buChar char="§"/>
            </a:pPr>
            <a:r>
              <a:rPr lang="en-US" sz="2400" dirty="0" smtClean="0"/>
              <a:t>Pregnant and Post-Partum Women (PPW)</a:t>
            </a:r>
          </a:p>
          <a:p>
            <a:pPr marL="342900" indent="-285750">
              <a:buFont typeface="Wingdings" panose="05000000000000000000" pitchFamily="2" charset="2"/>
              <a:buChar char="§"/>
            </a:pPr>
            <a:r>
              <a:rPr lang="en-US" sz="2400" dirty="0" smtClean="0"/>
              <a:t>State Youth Treatment – Implementation (SYT-I)</a:t>
            </a:r>
          </a:p>
          <a:p>
            <a:pPr marL="342900" indent="-285750">
              <a:buFont typeface="Wingdings" panose="05000000000000000000" pitchFamily="2" charset="2"/>
              <a:buChar char="§"/>
            </a:pPr>
            <a:r>
              <a:rPr lang="en-US" sz="2400" dirty="0" smtClean="0"/>
              <a:t>National </a:t>
            </a:r>
            <a:r>
              <a:rPr lang="en-US" sz="2400" dirty="0"/>
              <a:t>Governor’s Association Opioid Learning Laboratory (</a:t>
            </a:r>
            <a:r>
              <a:rPr lang="en-US" sz="2400" dirty="0" smtClean="0"/>
              <a:t>2016)</a:t>
            </a:r>
          </a:p>
          <a:p>
            <a:pPr marL="0" indent="0">
              <a:buNone/>
            </a:pPr>
            <a:endParaRPr lang="en-US" dirty="0"/>
          </a:p>
        </p:txBody>
      </p:sp>
      <p:pic>
        <p:nvPicPr>
          <p:cNvPr id="7" name="Picture 6"/>
          <p:cNvPicPr>
            <a:picLocks noChangeAspect="1"/>
          </p:cNvPicPr>
          <p:nvPr/>
        </p:nvPicPr>
        <p:blipFill>
          <a:blip r:embed="rId2"/>
          <a:stretch>
            <a:fillRect/>
          </a:stretch>
        </p:blipFill>
        <p:spPr>
          <a:xfrm>
            <a:off x="11023697" y="5513392"/>
            <a:ext cx="938865" cy="627942"/>
          </a:xfrm>
          <a:prstGeom prst="rect">
            <a:avLst/>
          </a:prstGeom>
        </p:spPr>
      </p:pic>
    </p:spTree>
    <p:extLst>
      <p:ext uri="{BB962C8B-B14F-4D97-AF65-F5344CB8AC3E}">
        <p14:creationId xmlns:p14="http://schemas.microsoft.com/office/powerpoint/2010/main" val="1720163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43782"/>
          </a:xfrm>
        </p:spPr>
        <p:txBody>
          <a:bodyPr>
            <a:normAutofit fontScale="90000"/>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sz="5300" dirty="0" smtClean="0"/>
              <a:t>Highlighted Efforts</a:t>
            </a:r>
            <a:endParaRPr lang="en-US" sz="5300" dirty="0"/>
          </a:p>
        </p:txBody>
      </p:sp>
      <p:sp>
        <p:nvSpPr>
          <p:cNvPr id="3" name="Content Placeholder 2"/>
          <p:cNvSpPr>
            <a:spLocks noGrp="1"/>
          </p:cNvSpPr>
          <p:nvPr>
            <p:ph idx="1"/>
          </p:nvPr>
        </p:nvSpPr>
        <p:spPr>
          <a:xfrm>
            <a:off x="1097281" y="1944709"/>
            <a:ext cx="9957574" cy="4010561"/>
          </a:xfrm>
        </p:spPr>
        <p:txBody>
          <a:bodyPr>
            <a:normAutofit fontScale="85000" lnSpcReduction="20000"/>
          </a:bodyPr>
          <a:lstStyle/>
          <a:p>
            <a:pPr marL="342900" indent="-285750">
              <a:buFont typeface="Wingdings" panose="05000000000000000000" pitchFamily="2" charset="2"/>
              <a:buChar char="§"/>
            </a:pPr>
            <a:r>
              <a:rPr lang="en-US" sz="2400" dirty="0" smtClean="0"/>
              <a:t>Expanding Medication </a:t>
            </a:r>
            <a:r>
              <a:rPr lang="en-US" sz="2400" dirty="0"/>
              <a:t>A</a:t>
            </a:r>
            <a:r>
              <a:rPr lang="en-US" sz="2400" dirty="0" smtClean="0"/>
              <a:t>ssisted </a:t>
            </a:r>
            <a:r>
              <a:rPr lang="en-US" sz="2400" dirty="0"/>
              <a:t>T</a:t>
            </a:r>
            <a:r>
              <a:rPr lang="en-US" sz="2400" dirty="0" smtClean="0"/>
              <a:t>reatment </a:t>
            </a:r>
          </a:p>
          <a:p>
            <a:pPr marL="692658" lvl="1" indent="-342900">
              <a:buFont typeface="Courier New" panose="02070309020205020404" pitchFamily="49" charset="0"/>
              <a:buChar char="o"/>
            </a:pPr>
            <a:r>
              <a:rPr lang="en-US" sz="2200" dirty="0" smtClean="0"/>
              <a:t>360 additional </a:t>
            </a:r>
            <a:r>
              <a:rPr lang="en-US" sz="2200" dirty="0"/>
              <a:t>c</a:t>
            </a:r>
            <a:r>
              <a:rPr lang="en-US" sz="2200" dirty="0" smtClean="0"/>
              <a:t>lients </a:t>
            </a:r>
            <a:r>
              <a:rPr lang="en-US" sz="2200" dirty="0"/>
              <a:t>s</a:t>
            </a:r>
            <a:r>
              <a:rPr lang="en-US" sz="2200" dirty="0" smtClean="0"/>
              <a:t>erved </a:t>
            </a:r>
            <a:r>
              <a:rPr lang="en-US" sz="2200" dirty="0"/>
              <a:t>t</a:t>
            </a:r>
            <a:r>
              <a:rPr lang="en-US" sz="2200" dirty="0" smtClean="0"/>
              <a:t>hrough MAT-PDOA</a:t>
            </a:r>
          </a:p>
          <a:p>
            <a:pPr marL="692658" lvl="1" indent="-342900">
              <a:buFont typeface="Courier New" panose="02070309020205020404" pitchFamily="49" charset="0"/>
              <a:buChar char="o"/>
            </a:pPr>
            <a:r>
              <a:rPr lang="en-US" sz="2200" dirty="0" smtClean="0"/>
              <a:t>Buprenorphine Waivered Provider Recruitment (2015, CARA)</a:t>
            </a:r>
          </a:p>
          <a:p>
            <a:pPr marL="692658" lvl="1" indent="-342900">
              <a:buFont typeface="Courier New" panose="02070309020205020404" pitchFamily="49" charset="0"/>
              <a:buChar char="o"/>
            </a:pPr>
            <a:r>
              <a:rPr lang="en-US" sz="2200" dirty="0" smtClean="0"/>
              <a:t>Medication Units (Methadone)</a:t>
            </a:r>
          </a:p>
          <a:p>
            <a:pPr marL="342900" indent="-285750">
              <a:buFont typeface="Wingdings" panose="05000000000000000000" pitchFamily="2" charset="2"/>
              <a:buChar char="§"/>
            </a:pPr>
            <a:r>
              <a:rPr lang="en-US" sz="2400" dirty="0" smtClean="0"/>
              <a:t>Naloxone </a:t>
            </a:r>
            <a:r>
              <a:rPr lang="en-US" sz="2400" dirty="0"/>
              <a:t>Standing </a:t>
            </a:r>
            <a:r>
              <a:rPr lang="en-US" sz="2400" dirty="0" smtClean="0"/>
              <a:t>Order (Dr. Quinlisk)</a:t>
            </a:r>
          </a:p>
          <a:p>
            <a:pPr marL="342900" indent="-285750">
              <a:buFont typeface="Wingdings" panose="05000000000000000000" pitchFamily="2" charset="2"/>
              <a:buChar char="§"/>
            </a:pPr>
            <a:r>
              <a:rPr lang="en-US" sz="2400" dirty="0" smtClean="0"/>
              <a:t>Opioid Overdose and Informational Brochure</a:t>
            </a:r>
          </a:p>
          <a:p>
            <a:pPr marL="342900" indent="-285750">
              <a:buFont typeface="Wingdings" panose="05000000000000000000" pitchFamily="2" charset="2"/>
              <a:buChar char="§"/>
            </a:pPr>
            <a:r>
              <a:rPr lang="en-US" sz="2400" dirty="0" smtClean="0"/>
              <a:t>Collaboration with Boards of Pharmacy, Nursing, Medicine, Dentistry (E-Blasts, Brochure)</a:t>
            </a:r>
          </a:p>
          <a:p>
            <a:pPr marL="342900" indent="-285750">
              <a:buFont typeface="Wingdings" panose="05000000000000000000" pitchFamily="2" charset="2"/>
              <a:buChar char="§"/>
            </a:pPr>
            <a:r>
              <a:rPr lang="en-US" sz="2400" dirty="0" smtClean="0"/>
              <a:t>Iowa Opioid Initiatives Report Card for Legislature</a:t>
            </a:r>
          </a:p>
          <a:p>
            <a:pPr marL="342900" indent="-285750">
              <a:buFont typeface="Wingdings" panose="05000000000000000000" pitchFamily="2" charset="2"/>
              <a:buChar char="§"/>
            </a:pPr>
            <a:r>
              <a:rPr lang="en-US" sz="2400" dirty="0" smtClean="0"/>
              <a:t>Opioid Update Newsletter</a:t>
            </a:r>
          </a:p>
          <a:p>
            <a:pPr marL="342900" indent="-285750">
              <a:buFont typeface="Wingdings" panose="05000000000000000000" pitchFamily="2" charset="2"/>
              <a:buChar char="§"/>
            </a:pPr>
            <a:r>
              <a:rPr lang="en-US" sz="2400" dirty="0" err="1" smtClean="0"/>
              <a:t>Narcan</a:t>
            </a:r>
            <a:r>
              <a:rPr lang="en-US" sz="2400" dirty="0" smtClean="0"/>
              <a:t> Access Day</a:t>
            </a:r>
          </a:p>
          <a:p>
            <a:pPr marL="342900" indent="-285750">
              <a:buFont typeface="Wingdings" panose="05000000000000000000" pitchFamily="2" charset="2"/>
              <a:buChar char="§"/>
            </a:pPr>
            <a:r>
              <a:rPr lang="en-US" sz="2400" dirty="0" smtClean="0"/>
              <a:t>Mandatory Opioid Overdose Reporting</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854" y="5326621"/>
            <a:ext cx="933450" cy="628650"/>
          </a:xfrm>
          <a:prstGeom prst="rect">
            <a:avLst/>
          </a:prstGeom>
        </p:spPr>
      </p:pic>
    </p:spTree>
    <p:extLst>
      <p:ext uri="{BB962C8B-B14F-4D97-AF65-F5344CB8AC3E}">
        <p14:creationId xmlns:p14="http://schemas.microsoft.com/office/powerpoint/2010/main" val="1135421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8B13A0-CF5D-D04B-8720-A9565B8B26A0}" type="slidenum">
              <a:rPr lang="en-US" smtClean="0"/>
              <a:pPr/>
              <a:t>16</a:t>
            </a:fld>
            <a:endParaRPr lang="en-US"/>
          </a:p>
        </p:txBody>
      </p:sp>
      <p:pic>
        <p:nvPicPr>
          <p:cNvPr id="3" name="Picture 2"/>
          <p:cNvPicPr>
            <a:picLocks noChangeAspect="1"/>
          </p:cNvPicPr>
          <p:nvPr/>
        </p:nvPicPr>
        <p:blipFill>
          <a:blip r:embed="rId2"/>
          <a:stretch>
            <a:fillRect/>
          </a:stretch>
        </p:blipFill>
        <p:spPr>
          <a:xfrm>
            <a:off x="0" y="480432"/>
            <a:ext cx="3949135" cy="6152827"/>
          </a:xfrm>
          <a:prstGeom prst="rect">
            <a:avLst/>
          </a:prstGeom>
        </p:spPr>
      </p:pic>
      <p:pic>
        <p:nvPicPr>
          <p:cNvPr id="4" name="Picture 3"/>
          <p:cNvPicPr>
            <a:picLocks noChangeAspect="1"/>
          </p:cNvPicPr>
          <p:nvPr/>
        </p:nvPicPr>
        <p:blipFill>
          <a:blip r:embed="rId3"/>
          <a:stretch>
            <a:fillRect/>
          </a:stretch>
        </p:blipFill>
        <p:spPr>
          <a:xfrm>
            <a:off x="8215849" y="480432"/>
            <a:ext cx="3967861" cy="6152827"/>
          </a:xfrm>
          <a:prstGeom prst="rect">
            <a:avLst/>
          </a:prstGeom>
        </p:spPr>
      </p:pic>
      <p:pic>
        <p:nvPicPr>
          <p:cNvPr id="5" name="Picture 4"/>
          <p:cNvPicPr>
            <a:picLocks noChangeAspect="1"/>
          </p:cNvPicPr>
          <p:nvPr/>
        </p:nvPicPr>
        <p:blipFill>
          <a:blip r:embed="rId4"/>
          <a:stretch>
            <a:fillRect/>
          </a:stretch>
        </p:blipFill>
        <p:spPr>
          <a:xfrm>
            <a:off x="4064714" y="480432"/>
            <a:ext cx="4035556" cy="6161915"/>
          </a:xfrm>
          <a:prstGeom prst="rect">
            <a:avLst/>
          </a:prstGeom>
        </p:spPr>
      </p:pic>
    </p:spTree>
    <p:extLst>
      <p:ext uri="{BB962C8B-B14F-4D97-AF65-F5344CB8AC3E}">
        <p14:creationId xmlns:p14="http://schemas.microsoft.com/office/powerpoint/2010/main" val="69372411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3603" y="66675"/>
            <a:ext cx="5846522" cy="6791325"/>
          </a:xfrm>
          <a:prstGeom prst="rect">
            <a:avLst/>
          </a:prstGeom>
        </p:spPr>
      </p:pic>
      <p:cxnSp>
        <p:nvCxnSpPr>
          <p:cNvPr id="4" name="Straight Connector 3"/>
          <p:cNvCxnSpPr/>
          <p:nvPr/>
        </p:nvCxnSpPr>
        <p:spPr>
          <a:xfrm>
            <a:off x="2773092" y="66675"/>
            <a:ext cx="0" cy="6317849"/>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620125" y="66674"/>
            <a:ext cx="0" cy="63178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5822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7211" y="252142"/>
            <a:ext cx="2613349" cy="5765446"/>
          </a:xfrm>
          <a:prstGeom prst="rect">
            <a:avLst/>
          </a:prstGeom>
        </p:spPr>
      </p:pic>
      <p:cxnSp>
        <p:nvCxnSpPr>
          <p:cNvPr id="5" name="Straight Connector 4"/>
          <p:cNvCxnSpPr/>
          <p:nvPr/>
        </p:nvCxnSpPr>
        <p:spPr>
          <a:xfrm>
            <a:off x="2327211" y="252142"/>
            <a:ext cx="0" cy="5765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930871" y="252142"/>
            <a:ext cx="0" cy="5765446"/>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oup 5"/>
          <p:cNvGrpSpPr>
            <a:grpSpLocks/>
          </p:cNvGrpSpPr>
          <p:nvPr/>
        </p:nvGrpSpPr>
        <p:grpSpPr bwMode="auto">
          <a:xfrm>
            <a:off x="6717324" y="252142"/>
            <a:ext cx="2644360" cy="5765446"/>
            <a:chOff x="0" y="0"/>
            <a:chExt cx="5301" cy="12201"/>
          </a:xfrm>
        </p:grpSpPr>
        <p:sp>
          <p:nvSpPr>
            <p:cNvPr id="8" name="Freeform 7"/>
            <p:cNvSpPr>
              <a:spLocks/>
            </p:cNvSpPr>
            <p:nvPr/>
          </p:nvSpPr>
          <p:spPr bwMode="auto">
            <a:xfrm>
              <a:off x="0" y="7947"/>
              <a:ext cx="5301" cy="574"/>
            </a:xfrm>
            <a:custGeom>
              <a:avLst/>
              <a:gdLst>
                <a:gd name="T0" fmla="*/ 5300 w 5301"/>
                <a:gd name="T1" fmla="*/ 573 h 574"/>
                <a:gd name="T2" fmla="*/ 5300 w 5301"/>
                <a:gd name="T3" fmla="*/ 0 h 574"/>
                <a:gd name="T4" fmla="*/ 0 w 5301"/>
                <a:gd name="T5" fmla="*/ 1 h 574"/>
                <a:gd name="T6" fmla="*/ 0 w 5301"/>
                <a:gd name="T7" fmla="*/ 544 h 574"/>
                <a:gd name="T8" fmla="*/ 5300 w 5301"/>
                <a:gd name="T9" fmla="*/ 573 h 574"/>
              </a:gdLst>
              <a:ahLst/>
              <a:cxnLst>
                <a:cxn ang="0">
                  <a:pos x="T0" y="T1"/>
                </a:cxn>
                <a:cxn ang="0">
                  <a:pos x="T2" y="T3"/>
                </a:cxn>
                <a:cxn ang="0">
                  <a:pos x="T4" y="T5"/>
                </a:cxn>
                <a:cxn ang="0">
                  <a:pos x="T6" y="T7"/>
                </a:cxn>
                <a:cxn ang="0">
                  <a:pos x="T8" y="T9"/>
                </a:cxn>
              </a:cxnLst>
              <a:rect l="0" t="0" r="r" b="b"/>
              <a:pathLst>
                <a:path w="5301" h="574">
                  <a:moveTo>
                    <a:pt x="5300" y="573"/>
                  </a:moveTo>
                  <a:lnTo>
                    <a:pt x="5300" y="0"/>
                  </a:lnTo>
                  <a:lnTo>
                    <a:pt x="0" y="1"/>
                  </a:lnTo>
                  <a:lnTo>
                    <a:pt x="0" y="544"/>
                  </a:lnTo>
                  <a:lnTo>
                    <a:pt x="5300" y="573"/>
                  </a:lnTo>
                  <a:close/>
                </a:path>
              </a:pathLst>
            </a:custGeom>
            <a:solidFill>
              <a:srgbClr val="8A1E0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 name="Freeform 8"/>
            <p:cNvSpPr>
              <a:spLocks/>
            </p:cNvSpPr>
            <p:nvPr/>
          </p:nvSpPr>
          <p:spPr bwMode="auto">
            <a:xfrm>
              <a:off x="0" y="8492"/>
              <a:ext cx="5301" cy="3709"/>
            </a:xfrm>
            <a:custGeom>
              <a:avLst/>
              <a:gdLst>
                <a:gd name="T0" fmla="*/ 5300 w 5301"/>
                <a:gd name="T1" fmla="*/ 0 h 3709"/>
                <a:gd name="T2" fmla="*/ 0 w 5301"/>
                <a:gd name="T3" fmla="*/ 0 h 3709"/>
                <a:gd name="T4" fmla="*/ 0 w 5301"/>
                <a:gd name="T5" fmla="*/ 0 h 3709"/>
                <a:gd name="T6" fmla="*/ 0 w 5301"/>
                <a:gd name="T7" fmla="*/ 3708 h 3709"/>
                <a:gd name="T8" fmla="*/ 5300 w 5301"/>
                <a:gd name="T9" fmla="*/ 3708 h 3709"/>
                <a:gd name="T10" fmla="*/ 5300 w 5301"/>
                <a:gd name="T11" fmla="*/ 0 h 3709"/>
              </a:gdLst>
              <a:ahLst/>
              <a:cxnLst>
                <a:cxn ang="0">
                  <a:pos x="T0" y="T1"/>
                </a:cxn>
                <a:cxn ang="0">
                  <a:pos x="T2" y="T3"/>
                </a:cxn>
                <a:cxn ang="0">
                  <a:pos x="T4" y="T5"/>
                </a:cxn>
                <a:cxn ang="0">
                  <a:pos x="T6" y="T7"/>
                </a:cxn>
                <a:cxn ang="0">
                  <a:pos x="T8" y="T9"/>
                </a:cxn>
                <a:cxn ang="0">
                  <a:pos x="T10" y="T11"/>
                </a:cxn>
              </a:cxnLst>
              <a:rect l="0" t="0" r="r" b="b"/>
              <a:pathLst>
                <a:path w="5301" h="3709">
                  <a:moveTo>
                    <a:pt x="5300" y="0"/>
                  </a:moveTo>
                  <a:lnTo>
                    <a:pt x="0" y="0"/>
                  </a:lnTo>
                  <a:lnTo>
                    <a:pt x="0" y="0"/>
                  </a:lnTo>
                  <a:lnTo>
                    <a:pt x="0" y="3708"/>
                  </a:lnTo>
                  <a:lnTo>
                    <a:pt x="5300" y="3708"/>
                  </a:lnTo>
                  <a:lnTo>
                    <a:pt x="5300" y="0"/>
                  </a:lnTo>
                  <a:close/>
                </a:path>
              </a:pathLst>
            </a:custGeom>
            <a:solidFill>
              <a:srgbClr val="12336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 y="9008"/>
              <a:ext cx="3980"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p:cNvSpPr>
              <a:spLocks/>
            </p:cNvSpPr>
            <p:nvPr/>
          </p:nvSpPr>
          <p:spPr bwMode="auto">
            <a:xfrm>
              <a:off x="0" y="3721"/>
              <a:ext cx="5301" cy="514"/>
            </a:xfrm>
            <a:custGeom>
              <a:avLst/>
              <a:gdLst>
                <a:gd name="T0" fmla="*/ 0 w 5301"/>
                <a:gd name="T1" fmla="*/ 0 h 514"/>
                <a:gd name="T2" fmla="*/ 0 w 5301"/>
                <a:gd name="T3" fmla="*/ 513 h 514"/>
                <a:gd name="T4" fmla="*/ 0 w 5301"/>
                <a:gd name="T5" fmla="*/ 513 h 514"/>
                <a:gd name="T6" fmla="*/ 5300 w 5301"/>
                <a:gd name="T7" fmla="*/ 513 h 514"/>
                <a:gd name="T8" fmla="*/ 5300 w 5301"/>
                <a:gd name="T9" fmla="*/ 513 h 514"/>
                <a:gd name="T10" fmla="*/ 5300 w 5301"/>
                <a:gd name="T11" fmla="*/ 0 h 514"/>
                <a:gd name="T12" fmla="*/ 5300 w 5301"/>
                <a:gd name="T13" fmla="*/ 0 h 514"/>
                <a:gd name="T14" fmla="*/ 0 w 5301"/>
                <a:gd name="T15" fmla="*/ 0 h 5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1" h="514">
                  <a:moveTo>
                    <a:pt x="0" y="0"/>
                  </a:moveTo>
                  <a:lnTo>
                    <a:pt x="0" y="513"/>
                  </a:lnTo>
                  <a:lnTo>
                    <a:pt x="0" y="513"/>
                  </a:lnTo>
                  <a:lnTo>
                    <a:pt x="5300" y="513"/>
                  </a:lnTo>
                  <a:lnTo>
                    <a:pt x="5300" y="513"/>
                  </a:lnTo>
                  <a:lnTo>
                    <a:pt x="5300" y="0"/>
                  </a:lnTo>
                  <a:lnTo>
                    <a:pt x="5300" y="0"/>
                  </a:lnTo>
                  <a:lnTo>
                    <a:pt x="0" y="0"/>
                  </a:lnTo>
                  <a:close/>
                </a:path>
              </a:pathLst>
            </a:custGeom>
            <a:solidFill>
              <a:srgbClr val="8A1E0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p:cNvSpPr>
              <a:spLocks/>
            </p:cNvSpPr>
            <p:nvPr/>
          </p:nvSpPr>
          <p:spPr bwMode="auto">
            <a:xfrm>
              <a:off x="0" y="0"/>
              <a:ext cx="5301" cy="3722"/>
            </a:xfrm>
            <a:custGeom>
              <a:avLst/>
              <a:gdLst>
                <a:gd name="T0" fmla="*/ 0 w 5301"/>
                <a:gd name="T1" fmla="*/ 0 h 3722"/>
                <a:gd name="T2" fmla="*/ 0 w 5301"/>
                <a:gd name="T3" fmla="*/ 3721 h 3722"/>
                <a:gd name="T4" fmla="*/ 0 w 5301"/>
                <a:gd name="T5" fmla="*/ 3721 h 3722"/>
                <a:gd name="T6" fmla="*/ 5300 w 5301"/>
                <a:gd name="T7" fmla="*/ 3721 h 3722"/>
                <a:gd name="T8" fmla="*/ 5300 w 5301"/>
                <a:gd name="T9" fmla="*/ 3721 h 3722"/>
                <a:gd name="T10" fmla="*/ 5300 w 5301"/>
                <a:gd name="T11" fmla="*/ 0 h 3722"/>
                <a:gd name="T12" fmla="*/ 0 w 5301"/>
                <a:gd name="T13" fmla="*/ 0 h 3722"/>
              </a:gdLst>
              <a:ahLst/>
              <a:cxnLst>
                <a:cxn ang="0">
                  <a:pos x="T0" y="T1"/>
                </a:cxn>
                <a:cxn ang="0">
                  <a:pos x="T2" y="T3"/>
                </a:cxn>
                <a:cxn ang="0">
                  <a:pos x="T4" y="T5"/>
                </a:cxn>
                <a:cxn ang="0">
                  <a:pos x="T6" y="T7"/>
                </a:cxn>
                <a:cxn ang="0">
                  <a:pos x="T8" y="T9"/>
                </a:cxn>
                <a:cxn ang="0">
                  <a:pos x="T10" y="T11"/>
                </a:cxn>
                <a:cxn ang="0">
                  <a:pos x="T12" y="T13"/>
                </a:cxn>
              </a:cxnLst>
              <a:rect l="0" t="0" r="r" b="b"/>
              <a:pathLst>
                <a:path w="5301" h="3722">
                  <a:moveTo>
                    <a:pt x="0" y="0"/>
                  </a:moveTo>
                  <a:lnTo>
                    <a:pt x="0" y="3721"/>
                  </a:lnTo>
                  <a:lnTo>
                    <a:pt x="0" y="3721"/>
                  </a:lnTo>
                  <a:lnTo>
                    <a:pt x="5300" y="3721"/>
                  </a:lnTo>
                  <a:lnTo>
                    <a:pt x="5300" y="3721"/>
                  </a:lnTo>
                  <a:lnTo>
                    <a:pt x="5300" y="0"/>
                  </a:lnTo>
                  <a:lnTo>
                    <a:pt x="0" y="0"/>
                  </a:lnTo>
                  <a:close/>
                </a:path>
              </a:pathLst>
            </a:custGeom>
            <a:solidFill>
              <a:srgbClr val="12336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241"/>
              <a:ext cx="5300" cy="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9"/>
            <p:cNvSpPr txBox="1">
              <a:spLocks noChangeArrowheads="1"/>
            </p:cNvSpPr>
            <p:nvPr/>
          </p:nvSpPr>
          <p:spPr bwMode="auto">
            <a:xfrm>
              <a:off x="0" y="0"/>
              <a:ext cx="5301" cy="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85750" marR="292100" indent="-635" algn="ctr" eaLnBrk="0" hangingPunct="0">
                <a:spcAft>
                  <a:spcPts val="0"/>
                </a:spcAft>
              </a:pPr>
              <a:endParaRPr lang="en-US" sz="2000" b="1" dirty="0" smtClean="0">
                <a:solidFill>
                  <a:srgbClr val="FFFFFF"/>
                </a:solidFill>
                <a:effectLst/>
                <a:latin typeface="Calibri" panose="020F0502020204030204" pitchFamily="34" charset="0"/>
                <a:ea typeface="Calibri" panose="020F0502020204030204" pitchFamily="34" charset="0"/>
              </a:endParaRPr>
            </a:p>
            <a:p>
              <a:pPr marL="285750" marR="292100" indent="-635" algn="ctr" eaLnBrk="0" hangingPunct="0">
                <a:spcAft>
                  <a:spcPts val="0"/>
                </a:spcAft>
              </a:pPr>
              <a:r>
                <a:rPr lang="en-US" sz="2000" b="1" dirty="0" smtClean="0">
                  <a:solidFill>
                    <a:srgbClr val="FFFFFF"/>
                  </a:solidFill>
                  <a:effectLst/>
                  <a:latin typeface="Calibri" panose="020F0502020204030204" pitchFamily="34" charset="0"/>
                  <a:ea typeface="Calibri" panose="020F0502020204030204" pitchFamily="34" charset="0"/>
                </a:rPr>
                <a:t>Opioid </a:t>
              </a:r>
            </a:p>
            <a:p>
              <a:pPr marL="285750" marR="292100" indent="-635" algn="ctr" eaLnBrk="0" hangingPunct="0">
                <a:spcAft>
                  <a:spcPts val="0"/>
                </a:spcAft>
              </a:pPr>
              <a:r>
                <a:rPr lang="en-US" sz="2000" b="1" dirty="0" smtClean="0">
                  <a:solidFill>
                    <a:srgbClr val="FFFFFF"/>
                  </a:solidFill>
                  <a:effectLst/>
                  <a:latin typeface="Calibri" panose="020F0502020204030204" pitchFamily="34" charset="0"/>
                  <a:ea typeface="Calibri" panose="020F0502020204030204" pitchFamily="34" charset="0"/>
                </a:rPr>
                <a:t>Overdose </a:t>
              </a:r>
              <a:r>
                <a:rPr lang="en-US" sz="2000" b="1" dirty="0">
                  <a:solidFill>
                    <a:srgbClr val="FFFFFF"/>
                  </a:solidFill>
                  <a:effectLst/>
                  <a:latin typeface="Calibri" panose="020F0502020204030204" pitchFamily="34" charset="0"/>
                  <a:ea typeface="Calibri" panose="020F0502020204030204" pitchFamily="34" charset="0"/>
                </a:rPr>
                <a:t>Recognition</a:t>
              </a:r>
              <a:r>
                <a:rPr lang="en-US" sz="2000" b="1" spc="-310" dirty="0">
                  <a:solidFill>
                    <a:srgbClr val="FFFFFF"/>
                  </a:solidFill>
                  <a:effectLst/>
                  <a:latin typeface="Calibri" panose="020F0502020204030204" pitchFamily="34" charset="0"/>
                  <a:ea typeface="Calibri" panose="020F0502020204030204" pitchFamily="34" charset="0"/>
                </a:rPr>
                <a:t> </a:t>
              </a:r>
              <a:r>
                <a:rPr lang="en-US" sz="2000" b="1" dirty="0">
                  <a:solidFill>
                    <a:srgbClr val="FFFFFF"/>
                  </a:solidFill>
                  <a:effectLst/>
                  <a:latin typeface="Calibri" panose="020F0502020204030204" pitchFamily="34" charset="0"/>
                  <a:ea typeface="Calibri" panose="020F0502020204030204" pitchFamily="34" charset="0"/>
                </a:rPr>
                <a:t>and Response</a:t>
              </a:r>
              <a:endParaRPr lang="en-US" sz="2000" dirty="0">
                <a:effectLst/>
                <a:latin typeface="Times New Roman" panose="02020603050405020304" pitchFamily="18" charset="0"/>
                <a:ea typeface="Calibri" panose="020F0502020204030204" pitchFamily="34" charset="0"/>
              </a:endParaRPr>
            </a:p>
          </p:txBody>
        </p:sp>
      </p:grpSp>
    </p:spTree>
    <p:extLst>
      <p:ext uri="{BB962C8B-B14F-4D97-AF65-F5344CB8AC3E}">
        <p14:creationId xmlns:p14="http://schemas.microsoft.com/office/powerpoint/2010/main" val="7832874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47551" y="5444864"/>
            <a:ext cx="811019" cy="503578"/>
          </a:xfrm>
        </p:spPr>
        <p:txBody>
          <a:bodyPr/>
          <a:lstStyle/>
          <a:p>
            <a:fld id="{6D22F896-40B5-4ADD-8801-0D06FADFA095}" type="slidenum">
              <a:rPr lang="en-US" smtClean="0"/>
              <a:t>19</a:t>
            </a:fld>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725108555"/>
              </p:ext>
            </p:extLst>
          </p:nvPr>
        </p:nvGraphicFramePr>
        <p:xfrm>
          <a:off x="2333624" y="125413"/>
          <a:ext cx="7424643" cy="6732587"/>
        </p:xfrm>
        <a:graphic>
          <a:graphicData uri="http://schemas.openxmlformats.org/drawingml/2006/table">
            <a:tbl>
              <a:tblPr firstRow="1" firstCol="1" bandRow="1">
                <a:tableStyleId>{5C22544A-7EE6-4342-B048-85BDC9FD1C3A}</a:tableStyleId>
              </a:tblPr>
              <a:tblGrid>
                <a:gridCol w="4452660">
                  <a:extLst>
                    <a:ext uri="{9D8B030D-6E8A-4147-A177-3AD203B41FA5}">
                      <a16:colId xmlns:a16="http://schemas.microsoft.com/office/drawing/2014/main" xmlns="" val="676567753"/>
                    </a:ext>
                  </a:extLst>
                </a:gridCol>
                <a:gridCol w="1473071">
                  <a:extLst>
                    <a:ext uri="{9D8B030D-6E8A-4147-A177-3AD203B41FA5}">
                      <a16:colId xmlns:a16="http://schemas.microsoft.com/office/drawing/2014/main" xmlns="" val="1131707826"/>
                    </a:ext>
                  </a:extLst>
                </a:gridCol>
                <a:gridCol w="1498912">
                  <a:extLst>
                    <a:ext uri="{9D8B030D-6E8A-4147-A177-3AD203B41FA5}">
                      <a16:colId xmlns:a16="http://schemas.microsoft.com/office/drawing/2014/main" xmlns="" val="481073351"/>
                    </a:ext>
                  </a:extLst>
                </a:gridCol>
              </a:tblGrid>
              <a:tr h="691371">
                <a:tc gridSpan="3">
                  <a:txBody>
                    <a:bodyPr/>
                    <a:lstStyle/>
                    <a:p>
                      <a:pPr marL="0" marR="0" algn="ctr">
                        <a:lnSpc>
                          <a:spcPct val="107000"/>
                        </a:lnSpc>
                        <a:spcBef>
                          <a:spcPts val="0"/>
                        </a:spcBef>
                        <a:spcAft>
                          <a:spcPts val="0"/>
                        </a:spcAft>
                      </a:pPr>
                      <a:r>
                        <a:rPr lang="en-US" sz="2000" dirty="0">
                          <a:effectLst/>
                          <a:latin typeface="Arial" panose="020B0604020202020204" pitchFamily="34" charset="0"/>
                          <a:cs typeface="Arial" panose="020B0604020202020204" pitchFamily="34" charset="0"/>
                        </a:rPr>
                        <a:t>State of Iowa </a:t>
                      </a:r>
                    </a:p>
                    <a:p>
                      <a:pPr marL="0" marR="0" algn="ctr">
                        <a:lnSpc>
                          <a:spcPct val="107000"/>
                        </a:lnSpc>
                        <a:spcBef>
                          <a:spcPts val="0"/>
                        </a:spcBef>
                        <a:spcAft>
                          <a:spcPts val="0"/>
                        </a:spcAft>
                      </a:pPr>
                      <a:r>
                        <a:rPr lang="en-US" sz="2000" dirty="0">
                          <a:effectLst/>
                          <a:latin typeface="Arial" panose="020B0604020202020204" pitchFamily="34" charset="0"/>
                          <a:cs typeface="Arial" panose="020B0604020202020204" pitchFamily="34" charset="0"/>
                        </a:rPr>
                        <a:t>Opioids Report </a:t>
                      </a:r>
                      <a:r>
                        <a:rPr lang="en-US" sz="2000" dirty="0" smtClean="0">
                          <a:effectLst/>
                          <a:latin typeface="Arial" panose="020B0604020202020204" pitchFamily="34" charset="0"/>
                          <a:cs typeface="Arial" panose="020B0604020202020204" pitchFamily="34" charset="0"/>
                        </a:rPr>
                        <a:t>Card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solidFill>
                      <a:schemeClr val="bg2">
                        <a:lumMod val="5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947224335"/>
                  </a:ext>
                </a:extLst>
              </a:tr>
              <a:tr h="346766">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Measure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lumMod val="50000"/>
                      </a:schemeClr>
                    </a:solidFill>
                  </a:tcPr>
                </a:tc>
                <a:tc>
                  <a:txBody>
                    <a:bodyPr/>
                    <a:lstStyle/>
                    <a:p>
                      <a:pPr marL="0" marR="0" algn="ctr">
                        <a:lnSpc>
                          <a:spcPct val="107000"/>
                        </a:lnSpc>
                        <a:spcBef>
                          <a:spcPts val="0"/>
                        </a:spcBef>
                        <a:spcAft>
                          <a:spcPts val="0"/>
                        </a:spcAft>
                      </a:pPr>
                      <a:r>
                        <a:rPr lang="en-US" sz="1100" dirty="0" smtClean="0">
                          <a:effectLst/>
                          <a:latin typeface="Arial" panose="020B0604020202020204" pitchFamily="34" charset="0"/>
                          <a:cs typeface="Arial" panose="020B0604020202020204" pitchFamily="34" charset="0"/>
                        </a:rPr>
                        <a:t>Yes</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tc>
                  <a:txBody>
                    <a:bodyPr/>
                    <a:lstStyle/>
                    <a:p>
                      <a:pPr marL="0" marR="0" algn="ctr">
                        <a:lnSpc>
                          <a:spcPct val="107000"/>
                        </a:lnSpc>
                        <a:spcBef>
                          <a:spcPts val="0"/>
                        </a:spcBef>
                        <a:spcAft>
                          <a:spcPts val="0"/>
                        </a:spcAft>
                      </a:pPr>
                      <a:r>
                        <a:rPr lang="en-US" sz="1100" dirty="0" smtClean="0">
                          <a:effectLst/>
                          <a:latin typeface="Arial" panose="020B0604020202020204" pitchFamily="34" charset="0"/>
                          <a:cs typeface="Arial" panose="020B0604020202020204" pitchFamily="34" charset="0"/>
                        </a:rPr>
                        <a:t>No</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extLst>
                  <a:ext uri="{0D108BD9-81ED-4DB2-BD59-A6C34878D82A}">
                    <a16:rowId xmlns:a16="http://schemas.microsoft.com/office/drawing/2014/main" xmlns="" val="178351294"/>
                  </a:ext>
                </a:extLst>
              </a:tr>
              <a:tr h="547077">
                <a:tc>
                  <a:txBody>
                    <a:bodyPr/>
                    <a:lstStyle/>
                    <a:p>
                      <a:pPr marL="0" marR="0" lvl="0" indent="0">
                        <a:lnSpc>
                          <a:spcPct val="107000"/>
                        </a:lnSpc>
                        <a:spcBef>
                          <a:spcPts val="0"/>
                        </a:spcBef>
                        <a:spcAft>
                          <a:spcPts val="0"/>
                        </a:spcAft>
                        <a:buFont typeface="+mj-lt"/>
                        <a:buNone/>
                      </a:pPr>
                      <a:r>
                        <a:rPr lang="en-US" sz="1400" dirty="0" smtClean="0">
                          <a:effectLst/>
                          <a:latin typeface="Arial" panose="020B0604020202020204" pitchFamily="34" charset="0"/>
                          <a:cs typeface="Arial" panose="020B0604020202020204" pitchFamily="34" charset="0"/>
                        </a:rPr>
                        <a:t>1.  State </a:t>
                      </a:r>
                      <a:r>
                        <a:rPr lang="en-US" sz="1400" dirty="0">
                          <a:effectLst/>
                          <a:latin typeface="Arial" panose="020B0604020202020204" pitchFamily="34" charset="0"/>
                          <a:cs typeface="Arial" panose="020B0604020202020204" pitchFamily="34" charset="0"/>
                        </a:rPr>
                        <a:t>has a Prescription Monitoring Program</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lumMod val="50000"/>
                      </a:schemeClr>
                    </a:solidFill>
                  </a:tcPr>
                </a:tc>
                <a:tc>
                  <a:txBody>
                    <a:bodyPr/>
                    <a:lstStyle/>
                    <a:p>
                      <a:pPr marL="0" marR="0" algn="ctr">
                        <a:lnSpc>
                          <a:spcPct val="107000"/>
                        </a:lnSpc>
                        <a:spcBef>
                          <a:spcPts val="0"/>
                        </a:spcBef>
                        <a:spcAft>
                          <a:spcPts val="0"/>
                        </a:spcAft>
                      </a:pPr>
                      <a:r>
                        <a:rPr lang="en-US" sz="2000" b="1" dirty="0">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tc>
                  <a:txBody>
                    <a:bodyPr/>
                    <a:lstStyle/>
                    <a:p>
                      <a:pPr marL="0" marR="0" algn="ctr">
                        <a:lnSpc>
                          <a:spcPct val="107000"/>
                        </a:lnSpc>
                        <a:spcBef>
                          <a:spcPts val="0"/>
                        </a:spcBef>
                        <a:spcAft>
                          <a:spcPts val="0"/>
                        </a:spcAft>
                      </a:pPr>
                      <a:r>
                        <a:rPr lang="en-US"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extLst>
                  <a:ext uri="{0D108BD9-81ED-4DB2-BD59-A6C34878D82A}">
                    <a16:rowId xmlns:a16="http://schemas.microsoft.com/office/drawing/2014/main" xmlns="" val="4205497507"/>
                  </a:ext>
                </a:extLst>
              </a:tr>
              <a:tr h="552842">
                <a:tc>
                  <a:txBody>
                    <a:bodyPr/>
                    <a:lstStyle/>
                    <a:p>
                      <a:pPr marL="228600" marR="0" lvl="0" indent="-228600">
                        <a:lnSpc>
                          <a:spcPct val="107000"/>
                        </a:lnSpc>
                        <a:spcBef>
                          <a:spcPts val="0"/>
                        </a:spcBef>
                        <a:spcAft>
                          <a:spcPts val="0"/>
                        </a:spcAft>
                        <a:buFont typeface="+mj-lt"/>
                        <a:buAutoNum type="arabicPeriod" startAt="2"/>
                      </a:pPr>
                      <a:r>
                        <a:rPr lang="en-US" sz="1400" dirty="0" smtClean="0">
                          <a:effectLst/>
                          <a:latin typeface="Arial" panose="020B0604020202020204" pitchFamily="34" charset="0"/>
                          <a:cs typeface="Arial" panose="020B0604020202020204" pitchFamily="34" charset="0"/>
                        </a:rPr>
                        <a:t>Prescribers </a:t>
                      </a:r>
                      <a:r>
                        <a:rPr lang="en-US" sz="1400" dirty="0">
                          <a:effectLst/>
                          <a:latin typeface="Arial" panose="020B0604020202020204" pitchFamily="34" charset="0"/>
                          <a:cs typeface="Arial" panose="020B0604020202020204" pitchFamily="34" charset="0"/>
                        </a:rPr>
                        <a:t>are required to use the Prescription </a:t>
                      </a:r>
                      <a:r>
                        <a:rPr lang="en-US" sz="1400" dirty="0" smtClean="0">
                          <a:effectLst/>
                          <a:latin typeface="Arial" panose="020B0604020202020204" pitchFamily="34" charset="0"/>
                          <a:cs typeface="Arial" panose="020B0604020202020204" pitchFamily="34" charset="0"/>
                        </a:rPr>
                        <a:t>Monitoring Program </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lumMod val="5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b="1" dirty="0" smtClean="0">
                          <a:solidFill>
                            <a:srgbClr val="00B050"/>
                          </a:solidFill>
                          <a:effectLst/>
                          <a:latin typeface="Arial" panose="020B0604020202020204" pitchFamily="34" charset="0"/>
                          <a:cs typeface="Arial" panose="020B0604020202020204" pitchFamily="34" charset="0"/>
                          <a:sym typeface="Wingdings" panose="05000000000000000000" pitchFamily="2" charset="2"/>
                        </a:rPr>
                        <a:t>  *</a:t>
                      </a:r>
                      <a:r>
                        <a:rPr lang="en-US" sz="2000" b="1" dirty="0">
                          <a:solidFill>
                            <a:srgbClr val="00B050"/>
                          </a:solidFill>
                          <a:effectLst/>
                          <a:latin typeface="Arial" panose="020B0604020202020204" pitchFamily="34" charset="0"/>
                          <a:cs typeface="Arial" panose="020B0604020202020204" pitchFamily="34" charset="0"/>
                        </a:rPr>
                        <a:t> </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tc>
                  <a:txBody>
                    <a:bodyPr/>
                    <a:lstStyle/>
                    <a:p>
                      <a:pPr marL="0" marR="0" algn="ctr">
                        <a:lnSpc>
                          <a:spcPct val="107000"/>
                        </a:lnSpc>
                        <a:spcBef>
                          <a:spcPts val="0"/>
                        </a:spcBef>
                        <a:spcAft>
                          <a:spcPts val="0"/>
                        </a:spcAft>
                      </a:pPr>
                      <a:endPar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extLst>
                  <a:ext uri="{0D108BD9-81ED-4DB2-BD59-A6C34878D82A}">
                    <a16:rowId xmlns:a16="http://schemas.microsoft.com/office/drawing/2014/main" xmlns="" val="1287529244"/>
                  </a:ext>
                </a:extLst>
              </a:tr>
              <a:tr h="563502">
                <a:tc>
                  <a:txBody>
                    <a:bodyPr/>
                    <a:lstStyle/>
                    <a:p>
                      <a:pPr marL="228600" marR="0" lvl="0" indent="-228600">
                        <a:lnSpc>
                          <a:spcPct val="107000"/>
                        </a:lnSpc>
                        <a:spcBef>
                          <a:spcPts val="0"/>
                        </a:spcBef>
                        <a:spcAft>
                          <a:spcPts val="0"/>
                        </a:spcAft>
                        <a:buFont typeface="+mj-lt"/>
                        <a:buAutoNum type="arabicPeriod" startAt="3"/>
                      </a:pPr>
                      <a:r>
                        <a:rPr lang="en-US" sz="1400" dirty="0" smtClean="0">
                          <a:effectLst/>
                          <a:latin typeface="Arial" panose="020B0604020202020204" pitchFamily="34" charset="0"/>
                          <a:cs typeface="Arial" panose="020B0604020202020204" pitchFamily="34" charset="0"/>
                        </a:rPr>
                        <a:t>Prescription </a:t>
                      </a:r>
                      <a:r>
                        <a:rPr lang="en-US" sz="1400" dirty="0">
                          <a:effectLst/>
                          <a:latin typeface="Arial" panose="020B0604020202020204" pitchFamily="34" charset="0"/>
                          <a:cs typeface="Arial" panose="020B0604020202020204" pitchFamily="34" charset="0"/>
                        </a:rPr>
                        <a:t>Monitoring Program has </a:t>
                      </a:r>
                      <a:r>
                        <a:rPr lang="en-US" sz="1400" dirty="0" smtClean="0">
                          <a:effectLst/>
                          <a:latin typeface="Arial" panose="020B0604020202020204" pitchFamily="34" charset="0"/>
                          <a:cs typeface="Arial" panose="020B0604020202020204" pitchFamily="34" charset="0"/>
                        </a:rPr>
                        <a:t>24-hour upload</a:t>
                      </a:r>
                      <a:r>
                        <a:rPr lang="en-US" sz="1400" baseline="0" dirty="0" smtClean="0">
                          <a:effectLst/>
                          <a:latin typeface="Arial" panose="020B0604020202020204" pitchFamily="34" charset="0"/>
                          <a:cs typeface="Arial" panose="020B0604020202020204" pitchFamily="34" charset="0"/>
                        </a:rPr>
                        <a:t> </a:t>
                      </a:r>
                      <a:r>
                        <a:rPr lang="en-US" sz="1400" dirty="0" smtClean="0">
                          <a:effectLst/>
                          <a:latin typeface="Arial" panose="020B0604020202020204" pitchFamily="34" charset="0"/>
                          <a:cs typeface="Arial" panose="020B0604020202020204" pitchFamily="34" charset="0"/>
                        </a:rPr>
                        <a:t>from pharmacies </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lumMod val="5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b="1" dirty="0" smtClean="0">
                          <a:solidFill>
                            <a:srgbClr val="00B050"/>
                          </a:solidFill>
                          <a:effectLst/>
                          <a:latin typeface="Arial" panose="020B0604020202020204" pitchFamily="34" charset="0"/>
                          <a:cs typeface="Arial" panose="020B0604020202020204" pitchFamily="34" charset="0"/>
                          <a:sym typeface="Wingdings" panose="05000000000000000000" pitchFamily="2" charset="2"/>
                        </a:rPr>
                        <a:t>  *</a:t>
                      </a:r>
                      <a:r>
                        <a:rPr lang="en-US" sz="2000" b="1" dirty="0">
                          <a:solidFill>
                            <a:srgbClr val="00B050"/>
                          </a:solidFill>
                          <a:effectLst/>
                          <a:latin typeface="Arial" panose="020B0604020202020204" pitchFamily="34" charset="0"/>
                          <a:cs typeface="Arial" panose="020B0604020202020204" pitchFamily="34" charset="0"/>
                        </a:rPr>
                        <a:t> </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tc>
                  <a:txBody>
                    <a:bodyPr/>
                    <a:lstStyle/>
                    <a:p>
                      <a:pPr marL="0" marR="0" algn="ctr">
                        <a:lnSpc>
                          <a:spcPct val="107000"/>
                        </a:lnSpc>
                        <a:spcBef>
                          <a:spcPts val="0"/>
                        </a:spcBef>
                        <a:spcAft>
                          <a:spcPts val="0"/>
                        </a:spcAft>
                      </a:pPr>
                      <a:endPar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extLst>
                  <a:ext uri="{0D108BD9-81ED-4DB2-BD59-A6C34878D82A}">
                    <a16:rowId xmlns:a16="http://schemas.microsoft.com/office/drawing/2014/main" xmlns="" val="3834146066"/>
                  </a:ext>
                </a:extLst>
              </a:tr>
              <a:tr h="587042">
                <a:tc>
                  <a:txBody>
                    <a:bodyPr/>
                    <a:lstStyle/>
                    <a:p>
                      <a:pPr marL="0" marR="0" lvl="0" indent="0">
                        <a:lnSpc>
                          <a:spcPct val="107000"/>
                        </a:lnSpc>
                        <a:spcBef>
                          <a:spcPts val="0"/>
                        </a:spcBef>
                        <a:spcAft>
                          <a:spcPts val="0"/>
                        </a:spcAft>
                        <a:buFont typeface="+mj-lt"/>
                        <a:buNone/>
                      </a:pPr>
                      <a:r>
                        <a:rPr lang="en-US" sz="1400" dirty="0" smtClean="0">
                          <a:effectLst/>
                          <a:latin typeface="Arial" panose="020B0604020202020204" pitchFamily="34" charset="0"/>
                          <a:cs typeface="Arial" panose="020B0604020202020204" pitchFamily="34" charset="0"/>
                        </a:rPr>
                        <a:t>4.  State </a:t>
                      </a:r>
                      <a:r>
                        <a:rPr lang="en-US" sz="1400" dirty="0">
                          <a:effectLst/>
                          <a:latin typeface="Arial" panose="020B0604020202020204" pitchFamily="34" charset="0"/>
                          <a:cs typeface="Arial" panose="020B0604020202020204" pitchFamily="34" charset="0"/>
                        </a:rPr>
                        <a:t>utilizes prescription limits for opioids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lumMod val="50000"/>
                      </a:schemeClr>
                    </a:solidFill>
                  </a:tcPr>
                </a:tc>
                <a:tc>
                  <a:txBody>
                    <a:bodyPr/>
                    <a:lstStyle/>
                    <a:p>
                      <a:pPr marL="0" marR="0" algn="ctr">
                        <a:lnSpc>
                          <a:spcPct val="107000"/>
                        </a:lnSpc>
                        <a:spcBef>
                          <a:spcPts val="0"/>
                        </a:spcBef>
                        <a:spcAft>
                          <a:spcPts val="0"/>
                        </a:spcAft>
                      </a:pPr>
                      <a:r>
                        <a:rPr lang="en-US" sz="2000" b="1" dirty="0">
                          <a:solidFill>
                            <a:srgbClr val="00B050"/>
                          </a:solidFill>
                          <a:effectLst/>
                          <a:latin typeface="Arial" panose="020B0604020202020204" pitchFamily="34" charset="0"/>
                          <a:cs typeface="Arial" panose="020B0604020202020204" pitchFamily="34" charset="0"/>
                        </a:rPr>
                        <a:t> </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tc>
                  <a:txBody>
                    <a:bodyPr/>
                    <a:lstStyle/>
                    <a:p>
                      <a:pPr marL="0" marR="0" algn="ctr">
                        <a:lnSpc>
                          <a:spcPct val="107000"/>
                        </a:lnSpc>
                        <a:spcBef>
                          <a:spcPts val="0"/>
                        </a:spcBef>
                        <a:spcAft>
                          <a:spcPts val="0"/>
                        </a:spcAft>
                      </a:pPr>
                      <a:r>
                        <a:rPr lang="en-US" sz="2000" b="1" dirty="0">
                          <a:solidFill>
                            <a:srgbClr val="FF0000"/>
                          </a:solidFill>
                          <a:effectLst/>
                          <a:latin typeface="Arial" panose="020B0604020202020204" pitchFamily="34" charset="0"/>
                          <a:cs typeface="Arial" panose="020B0604020202020204" pitchFamily="34" charset="0"/>
                        </a:rPr>
                        <a:t>X</a:t>
                      </a:r>
                      <a:endPar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extLst>
                  <a:ext uri="{0D108BD9-81ED-4DB2-BD59-A6C34878D82A}">
                    <a16:rowId xmlns:a16="http://schemas.microsoft.com/office/drawing/2014/main" xmlns="" val="3585511230"/>
                  </a:ext>
                </a:extLst>
              </a:tr>
              <a:tr h="625537">
                <a:tc>
                  <a:txBody>
                    <a:bodyPr/>
                    <a:lstStyle/>
                    <a:p>
                      <a:pPr marL="0" marR="0" lvl="0" indent="0">
                        <a:lnSpc>
                          <a:spcPct val="107000"/>
                        </a:lnSpc>
                        <a:spcBef>
                          <a:spcPts val="0"/>
                        </a:spcBef>
                        <a:spcAft>
                          <a:spcPts val="0"/>
                        </a:spcAft>
                        <a:buFont typeface="+mj-lt"/>
                        <a:buNone/>
                      </a:pPr>
                      <a:r>
                        <a:rPr lang="en-US" sz="1400" dirty="0" smtClean="0">
                          <a:effectLst/>
                          <a:latin typeface="Arial" panose="020B0604020202020204" pitchFamily="34" charset="0"/>
                          <a:cs typeface="Arial" panose="020B0604020202020204" pitchFamily="34" charset="0"/>
                        </a:rPr>
                        <a:t>5.  State </a:t>
                      </a:r>
                      <a:r>
                        <a:rPr lang="en-US" sz="1400" dirty="0">
                          <a:effectLst/>
                          <a:latin typeface="Arial" panose="020B0604020202020204" pitchFamily="34" charset="0"/>
                          <a:cs typeface="Arial" panose="020B0604020202020204" pitchFamily="34" charset="0"/>
                        </a:rPr>
                        <a:t>has a Syringe Services Program</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lumMod val="50000"/>
                      </a:schemeClr>
                    </a:solidFill>
                  </a:tcPr>
                </a:tc>
                <a:tc>
                  <a:txBody>
                    <a:bodyPr/>
                    <a:lstStyle/>
                    <a:p>
                      <a:pPr marL="0" marR="0" algn="ctr">
                        <a:lnSpc>
                          <a:spcPct val="107000"/>
                        </a:lnSpc>
                        <a:spcBef>
                          <a:spcPts val="0"/>
                        </a:spcBef>
                        <a:spcAft>
                          <a:spcPts val="0"/>
                        </a:spcAft>
                      </a:pPr>
                      <a:r>
                        <a:rPr lang="en-US" sz="2000" b="1" dirty="0">
                          <a:solidFill>
                            <a:srgbClr val="00B050"/>
                          </a:solidFill>
                          <a:effectLst/>
                          <a:latin typeface="Arial" panose="020B0604020202020204" pitchFamily="34" charset="0"/>
                          <a:cs typeface="Arial" panose="020B0604020202020204" pitchFamily="34" charset="0"/>
                        </a:rPr>
                        <a:t> </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tc>
                  <a:txBody>
                    <a:bodyPr/>
                    <a:lstStyle/>
                    <a:p>
                      <a:pPr marL="0" marR="0" algn="ctr">
                        <a:lnSpc>
                          <a:spcPct val="107000"/>
                        </a:lnSpc>
                        <a:spcBef>
                          <a:spcPts val="0"/>
                        </a:spcBef>
                        <a:spcAft>
                          <a:spcPts val="0"/>
                        </a:spcAft>
                      </a:pPr>
                      <a:r>
                        <a:rPr lang="en-US" sz="2000" b="1" dirty="0">
                          <a:solidFill>
                            <a:srgbClr val="FF0000"/>
                          </a:solidFill>
                          <a:effectLst/>
                          <a:latin typeface="Arial" panose="020B0604020202020204" pitchFamily="34" charset="0"/>
                          <a:cs typeface="Arial" panose="020B0604020202020204" pitchFamily="34" charset="0"/>
                        </a:rPr>
                        <a:t>X</a:t>
                      </a:r>
                      <a:endPar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extLst>
                  <a:ext uri="{0D108BD9-81ED-4DB2-BD59-A6C34878D82A}">
                    <a16:rowId xmlns:a16="http://schemas.microsoft.com/office/drawing/2014/main" xmlns="" val="2599907018"/>
                  </a:ext>
                </a:extLst>
              </a:tr>
              <a:tr h="577419">
                <a:tc>
                  <a:txBody>
                    <a:bodyPr/>
                    <a:lstStyle/>
                    <a:p>
                      <a:pPr marL="0" marR="0" lvl="0" indent="0">
                        <a:lnSpc>
                          <a:spcPct val="107000"/>
                        </a:lnSpc>
                        <a:spcBef>
                          <a:spcPts val="0"/>
                        </a:spcBef>
                        <a:spcAft>
                          <a:spcPts val="0"/>
                        </a:spcAft>
                        <a:buFont typeface="+mj-lt"/>
                        <a:buNone/>
                      </a:pPr>
                      <a:r>
                        <a:rPr lang="en-US" sz="1400" dirty="0" smtClean="0">
                          <a:effectLst/>
                          <a:latin typeface="Arial" panose="020B0604020202020204" pitchFamily="34" charset="0"/>
                          <a:cs typeface="Arial" panose="020B0604020202020204" pitchFamily="34" charset="0"/>
                        </a:rPr>
                        <a:t>6.  State </a:t>
                      </a:r>
                      <a:r>
                        <a:rPr lang="en-US" sz="1400" dirty="0">
                          <a:effectLst/>
                          <a:latin typeface="Arial" panose="020B0604020202020204" pitchFamily="34" charset="0"/>
                          <a:cs typeface="Arial" panose="020B0604020202020204" pitchFamily="34" charset="0"/>
                        </a:rPr>
                        <a:t>has a Good Samaritan </a:t>
                      </a:r>
                      <a:r>
                        <a:rPr lang="en-US" sz="1400" dirty="0" smtClean="0">
                          <a:effectLst/>
                          <a:latin typeface="Arial" panose="020B0604020202020204" pitchFamily="34" charset="0"/>
                          <a:cs typeface="Arial" panose="020B0604020202020204" pitchFamily="34" charset="0"/>
                        </a:rPr>
                        <a:t>Law </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lumMod val="5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b="1" dirty="0" smtClean="0">
                          <a:solidFill>
                            <a:srgbClr val="00B050"/>
                          </a:solidFill>
                          <a:effectLst/>
                          <a:latin typeface="Arial" panose="020B0604020202020204" pitchFamily="34" charset="0"/>
                          <a:cs typeface="Arial" panose="020B0604020202020204" pitchFamily="34" charset="0"/>
                          <a:sym typeface="Wingdings" panose="05000000000000000000" pitchFamily="2" charset="2"/>
                        </a:rPr>
                        <a:t>  *</a:t>
                      </a:r>
                      <a:r>
                        <a:rPr lang="en-US" sz="2000" b="1" dirty="0">
                          <a:solidFill>
                            <a:srgbClr val="00B050"/>
                          </a:solidFill>
                          <a:effectLst/>
                          <a:latin typeface="Arial" panose="020B0604020202020204" pitchFamily="34" charset="0"/>
                          <a:cs typeface="Arial" panose="020B0604020202020204" pitchFamily="34" charset="0"/>
                        </a:rPr>
                        <a:t> </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tc>
                  <a:txBody>
                    <a:bodyPr/>
                    <a:lstStyle/>
                    <a:p>
                      <a:pPr marL="0" marR="0" algn="ctr">
                        <a:lnSpc>
                          <a:spcPct val="107000"/>
                        </a:lnSpc>
                        <a:spcBef>
                          <a:spcPts val="0"/>
                        </a:spcBef>
                        <a:spcAft>
                          <a:spcPts val="0"/>
                        </a:spcAft>
                      </a:pPr>
                      <a:endPar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extLst>
                  <a:ext uri="{0D108BD9-81ED-4DB2-BD59-A6C34878D82A}">
                    <a16:rowId xmlns:a16="http://schemas.microsoft.com/office/drawing/2014/main" xmlns="" val="3224816812"/>
                  </a:ext>
                </a:extLst>
              </a:tr>
              <a:tr h="577419">
                <a:tc>
                  <a:txBody>
                    <a:bodyPr/>
                    <a:lstStyle/>
                    <a:p>
                      <a:pPr marL="0" marR="0" lvl="0" indent="0">
                        <a:lnSpc>
                          <a:spcPct val="107000"/>
                        </a:lnSpc>
                        <a:spcBef>
                          <a:spcPts val="0"/>
                        </a:spcBef>
                        <a:spcAft>
                          <a:spcPts val="0"/>
                        </a:spcAft>
                        <a:buFont typeface="+mj-lt"/>
                        <a:buNone/>
                      </a:pPr>
                      <a:r>
                        <a:rPr lang="en-US" sz="1400" dirty="0" smtClean="0">
                          <a:effectLst/>
                          <a:latin typeface="Arial" panose="020B0604020202020204" pitchFamily="34" charset="0"/>
                          <a:cs typeface="Arial" panose="020B0604020202020204" pitchFamily="34" charset="0"/>
                        </a:rPr>
                        <a:t>7.  State </a:t>
                      </a:r>
                      <a:r>
                        <a:rPr lang="en-US" sz="1400" dirty="0">
                          <a:effectLst/>
                          <a:latin typeface="Arial" panose="020B0604020202020204" pitchFamily="34" charset="0"/>
                          <a:cs typeface="Arial" panose="020B0604020202020204" pitchFamily="34" charset="0"/>
                        </a:rPr>
                        <a:t>has Expanded Naloxone Access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lumMod val="50000"/>
                      </a:schemeClr>
                    </a:solidFill>
                  </a:tcPr>
                </a:tc>
                <a:tc>
                  <a:txBody>
                    <a:bodyPr/>
                    <a:lstStyle/>
                    <a:p>
                      <a:pPr marL="0" marR="0" algn="ctr">
                        <a:lnSpc>
                          <a:spcPct val="107000"/>
                        </a:lnSpc>
                        <a:spcBef>
                          <a:spcPts val="0"/>
                        </a:spcBef>
                        <a:spcAft>
                          <a:spcPts val="0"/>
                        </a:spcAft>
                      </a:pPr>
                      <a:r>
                        <a:rPr lang="en-US" sz="2000" b="1" dirty="0">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tc>
                  <a:txBody>
                    <a:bodyPr/>
                    <a:lstStyle/>
                    <a:p>
                      <a:pPr marL="0" marR="0" algn="ctr">
                        <a:lnSpc>
                          <a:spcPct val="107000"/>
                        </a:lnSpc>
                        <a:spcBef>
                          <a:spcPts val="0"/>
                        </a:spcBef>
                        <a:spcAft>
                          <a:spcPts val="0"/>
                        </a:spcAft>
                      </a:pPr>
                      <a:r>
                        <a:rPr lang="en-US" sz="2000" b="1" dirty="0">
                          <a:solidFill>
                            <a:srgbClr val="FF0000"/>
                          </a:solidFill>
                          <a:effectLst/>
                          <a:latin typeface="Arial" panose="020B0604020202020204" pitchFamily="34" charset="0"/>
                          <a:cs typeface="Arial" panose="020B0604020202020204" pitchFamily="34" charset="0"/>
                        </a:rPr>
                        <a:t> </a:t>
                      </a:r>
                      <a:endPar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extLst>
                  <a:ext uri="{0D108BD9-81ED-4DB2-BD59-A6C34878D82A}">
                    <a16:rowId xmlns:a16="http://schemas.microsoft.com/office/drawing/2014/main" xmlns="" val="3046336112"/>
                  </a:ext>
                </a:extLst>
              </a:tr>
              <a:tr h="558172">
                <a:tc>
                  <a:txBody>
                    <a:bodyPr/>
                    <a:lstStyle/>
                    <a:p>
                      <a:pPr marL="0" marR="0" lvl="0" indent="0">
                        <a:lnSpc>
                          <a:spcPct val="107000"/>
                        </a:lnSpc>
                        <a:spcBef>
                          <a:spcPts val="0"/>
                        </a:spcBef>
                        <a:spcAft>
                          <a:spcPts val="0"/>
                        </a:spcAft>
                        <a:buFont typeface="+mj-lt"/>
                        <a:buNone/>
                      </a:pPr>
                      <a:r>
                        <a:rPr lang="en-US" sz="1400" dirty="0" smtClean="0">
                          <a:effectLst/>
                          <a:latin typeface="Arial" panose="020B0604020202020204" pitchFamily="34" charset="0"/>
                          <a:cs typeface="Arial" panose="020B0604020202020204" pitchFamily="34" charset="0"/>
                        </a:rPr>
                        <a:t>8.  State </a:t>
                      </a:r>
                      <a:r>
                        <a:rPr lang="en-US" sz="1400" dirty="0">
                          <a:effectLst/>
                          <a:latin typeface="Arial" panose="020B0604020202020204" pitchFamily="34" charset="0"/>
                          <a:cs typeface="Arial" panose="020B0604020202020204" pitchFamily="34" charset="0"/>
                        </a:rPr>
                        <a:t>has dedicated funding for Naloxone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lumMod val="50000"/>
                      </a:schemeClr>
                    </a:solidFill>
                  </a:tcPr>
                </a:tc>
                <a:tc>
                  <a:txBody>
                    <a:bodyPr/>
                    <a:lstStyle/>
                    <a:p>
                      <a:pPr marL="0" marR="0" algn="ctr">
                        <a:lnSpc>
                          <a:spcPct val="107000"/>
                        </a:lnSpc>
                        <a:spcBef>
                          <a:spcPts val="0"/>
                        </a:spcBef>
                        <a:spcAft>
                          <a:spcPts val="0"/>
                        </a:spcAft>
                      </a:pPr>
                      <a:r>
                        <a:rPr lang="en-US" sz="2000" b="1" dirty="0">
                          <a:solidFill>
                            <a:srgbClr val="00B050"/>
                          </a:solidFill>
                          <a:effectLst/>
                          <a:latin typeface="Arial" panose="020B0604020202020204" pitchFamily="34" charset="0"/>
                          <a:cs typeface="Arial" panose="020B0604020202020204" pitchFamily="34" charset="0"/>
                        </a:rPr>
                        <a:t> </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tc>
                  <a:txBody>
                    <a:bodyPr/>
                    <a:lstStyle/>
                    <a:p>
                      <a:pPr marL="0" marR="0" algn="ctr">
                        <a:lnSpc>
                          <a:spcPct val="107000"/>
                        </a:lnSpc>
                        <a:spcBef>
                          <a:spcPts val="0"/>
                        </a:spcBef>
                        <a:spcAft>
                          <a:spcPts val="0"/>
                        </a:spcAft>
                      </a:pPr>
                      <a:r>
                        <a:rPr lang="en-US" sz="2000" b="1" dirty="0">
                          <a:solidFill>
                            <a:srgbClr val="FF0000"/>
                          </a:solidFill>
                          <a:effectLst/>
                          <a:latin typeface="Arial" panose="020B0604020202020204" pitchFamily="34" charset="0"/>
                          <a:cs typeface="Arial" panose="020B0604020202020204" pitchFamily="34" charset="0"/>
                        </a:rPr>
                        <a:t>X</a:t>
                      </a:r>
                      <a:endPar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extLst>
                  <a:ext uri="{0D108BD9-81ED-4DB2-BD59-A6C34878D82A}">
                    <a16:rowId xmlns:a16="http://schemas.microsoft.com/office/drawing/2014/main" xmlns="" val="3143520863"/>
                  </a:ext>
                </a:extLst>
              </a:tr>
              <a:tr h="567795">
                <a:tc>
                  <a:txBody>
                    <a:bodyPr/>
                    <a:lstStyle/>
                    <a:p>
                      <a:pPr marL="228600" marR="0" lvl="0" indent="-228600">
                        <a:lnSpc>
                          <a:spcPct val="107000"/>
                        </a:lnSpc>
                        <a:spcBef>
                          <a:spcPts val="0"/>
                        </a:spcBef>
                        <a:spcAft>
                          <a:spcPts val="0"/>
                        </a:spcAft>
                        <a:buFont typeface="+mj-lt"/>
                        <a:buAutoNum type="arabicPeriod" startAt="9"/>
                      </a:pPr>
                      <a:r>
                        <a:rPr lang="en-US" sz="1400" dirty="0" smtClean="0">
                          <a:effectLst/>
                          <a:latin typeface="Arial" panose="020B0604020202020204" pitchFamily="34" charset="0"/>
                          <a:cs typeface="Arial" panose="020B0604020202020204" pitchFamily="34" charset="0"/>
                        </a:rPr>
                        <a:t>State </a:t>
                      </a:r>
                      <a:r>
                        <a:rPr lang="en-US" sz="1400" dirty="0">
                          <a:effectLst/>
                          <a:latin typeface="Arial" panose="020B0604020202020204" pitchFamily="34" charset="0"/>
                          <a:cs typeface="Arial" panose="020B0604020202020204" pitchFamily="34" charset="0"/>
                        </a:rPr>
                        <a:t>has Medicaid coverage for all forms of </a:t>
                      </a:r>
                      <a:r>
                        <a:rPr lang="en-US" sz="1400" dirty="0" smtClean="0">
                          <a:effectLst/>
                          <a:latin typeface="Arial" panose="020B0604020202020204" pitchFamily="34" charset="0"/>
                          <a:cs typeface="Arial" panose="020B0604020202020204" pitchFamily="34" charset="0"/>
                        </a:rPr>
                        <a:t>medication assisted </a:t>
                      </a:r>
                      <a:r>
                        <a:rPr lang="en-US" sz="1400" dirty="0">
                          <a:effectLst/>
                          <a:latin typeface="Arial" panose="020B0604020202020204" pitchFamily="34" charset="0"/>
                          <a:cs typeface="Arial" panose="020B0604020202020204" pitchFamily="34" charset="0"/>
                        </a:rPr>
                        <a:t>treatment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lumMod val="50000"/>
                      </a:schemeClr>
                    </a:solidFill>
                  </a:tcPr>
                </a:tc>
                <a:tc>
                  <a:txBody>
                    <a:bodyPr/>
                    <a:lstStyle/>
                    <a:p>
                      <a:pPr marL="0" marR="0" algn="ctr">
                        <a:lnSpc>
                          <a:spcPct val="107000"/>
                        </a:lnSpc>
                        <a:spcBef>
                          <a:spcPts val="0"/>
                        </a:spcBef>
                        <a:spcAft>
                          <a:spcPts val="0"/>
                        </a:spcAft>
                      </a:pPr>
                      <a:r>
                        <a:rPr lang="en-US" sz="2000" b="1" dirty="0">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tc>
                  <a:txBody>
                    <a:bodyPr/>
                    <a:lstStyle/>
                    <a:p>
                      <a:pPr marL="0" marR="0" algn="ctr">
                        <a:lnSpc>
                          <a:spcPct val="107000"/>
                        </a:lnSpc>
                        <a:spcBef>
                          <a:spcPts val="0"/>
                        </a:spcBef>
                        <a:spcAft>
                          <a:spcPts val="0"/>
                        </a:spcAft>
                      </a:pPr>
                      <a:r>
                        <a:rPr lang="en-US" sz="2000" b="1" dirty="0">
                          <a:solidFill>
                            <a:srgbClr val="FF0000"/>
                          </a:solidFill>
                          <a:effectLst/>
                          <a:latin typeface="Arial" panose="020B0604020202020204" pitchFamily="34" charset="0"/>
                          <a:cs typeface="Arial" panose="020B0604020202020204" pitchFamily="34" charset="0"/>
                        </a:rPr>
                        <a:t> </a:t>
                      </a:r>
                      <a:endPar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extLst>
                  <a:ext uri="{0D108BD9-81ED-4DB2-BD59-A6C34878D82A}">
                    <a16:rowId xmlns:a16="http://schemas.microsoft.com/office/drawing/2014/main" xmlns="" val="654656028"/>
                  </a:ext>
                </a:extLst>
              </a:tr>
              <a:tr h="537645">
                <a:tc>
                  <a:txBody>
                    <a:bodyPr/>
                    <a:lstStyle/>
                    <a:p>
                      <a:pPr marL="0" marR="0" lvl="0" indent="0">
                        <a:lnSpc>
                          <a:spcPct val="107000"/>
                        </a:lnSpc>
                        <a:spcBef>
                          <a:spcPts val="0"/>
                        </a:spcBef>
                        <a:spcAft>
                          <a:spcPts val="0"/>
                        </a:spcAft>
                        <a:buFont typeface="+mj-lt"/>
                        <a:buNone/>
                      </a:pPr>
                      <a:r>
                        <a:rPr lang="en-US" sz="1400" dirty="0" smtClean="0">
                          <a:effectLst/>
                          <a:latin typeface="Arial" panose="020B0604020202020204" pitchFamily="34" charset="0"/>
                          <a:cs typeface="Arial" panose="020B0604020202020204" pitchFamily="34" charset="0"/>
                        </a:rPr>
                        <a:t>10.State </a:t>
                      </a:r>
                      <a:r>
                        <a:rPr lang="en-US" sz="1400" dirty="0">
                          <a:effectLst/>
                          <a:latin typeface="Arial" panose="020B0604020202020204" pitchFamily="34" charset="0"/>
                          <a:cs typeface="Arial" panose="020B0604020202020204" pitchFamily="34" charset="0"/>
                        </a:rPr>
                        <a:t>requires training on CDC Guidelines for </a:t>
                      </a:r>
                      <a:endParaRPr lang="en-US" sz="1400" dirty="0" smtClean="0">
                        <a:effectLst/>
                        <a:latin typeface="Arial" panose="020B0604020202020204" pitchFamily="34" charset="0"/>
                        <a:cs typeface="Arial" panose="020B0604020202020204" pitchFamily="34" charset="0"/>
                      </a:endParaRPr>
                    </a:p>
                    <a:p>
                      <a:pPr marL="0" marR="0" lvl="0" indent="0">
                        <a:lnSpc>
                          <a:spcPct val="107000"/>
                        </a:lnSpc>
                        <a:spcBef>
                          <a:spcPts val="0"/>
                        </a:spcBef>
                        <a:spcAft>
                          <a:spcPts val="0"/>
                        </a:spcAft>
                        <a:buFont typeface="+mj-lt"/>
                        <a:buNone/>
                      </a:pPr>
                      <a:r>
                        <a:rPr lang="en-US" sz="1400" dirty="0" smtClean="0">
                          <a:effectLst/>
                          <a:latin typeface="Arial" panose="020B0604020202020204" pitchFamily="34" charset="0"/>
                          <a:cs typeface="Arial" panose="020B0604020202020204" pitchFamily="34" charset="0"/>
                        </a:rPr>
                        <a:t>     Managing Chronic Pain </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lumMod val="5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b="1" dirty="0" smtClean="0">
                          <a:solidFill>
                            <a:srgbClr val="00B050"/>
                          </a:solidFill>
                          <a:effectLst/>
                          <a:latin typeface="Arial" panose="020B0604020202020204" pitchFamily="34" charset="0"/>
                          <a:cs typeface="Arial" panose="020B0604020202020204" pitchFamily="34" charset="0"/>
                          <a:sym typeface="Wingdings" panose="05000000000000000000" pitchFamily="2" charset="2"/>
                        </a:rPr>
                        <a:t>  *</a:t>
                      </a:r>
                      <a:r>
                        <a:rPr lang="en-US" sz="2000" b="1" dirty="0">
                          <a:solidFill>
                            <a:srgbClr val="00B050"/>
                          </a:solidFill>
                          <a:effectLst/>
                          <a:latin typeface="Arial" panose="020B0604020202020204" pitchFamily="34" charset="0"/>
                          <a:cs typeface="Arial" panose="020B0604020202020204" pitchFamily="34" charset="0"/>
                        </a:rPr>
                        <a:t> </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tc>
                  <a:txBody>
                    <a:bodyPr/>
                    <a:lstStyle/>
                    <a:p>
                      <a:pPr marL="0" marR="0" algn="ctr">
                        <a:lnSpc>
                          <a:spcPct val="107000"/>
                        </a:lnSpc>
                        <a:spcBef>
                          <a:spcPts val="0"/>
                        </a:spcBef>
                        <a:spcAft>
                          <a:spcPts val="0"/>
                        </a:spcAft>
                      </a:pPr>
                      <a:endParaRPr lang="en-US"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1105" marR="31105" marT="0" marB="0" anchor="ctr">
                    <a:solidFill>
                      <a:schemeClr val="bg2"/>
                    </a:solidFill>
                  </a:tcPr>
                </a:tc>
                <a:extLst>
                  <a:ext uri="{0D108BD9-81ED-4DB2-BD59-A6C34878D82A}">
                    <a16:rowId xmlns:a16="http://schemas.microsoft.com/office/drawing/2014/main" xmlns="" val="3992995068"/>
                  </a:ext>
                </a:extLst>
              </a:tr>
            </a:tbl>
          </a:graphicData>
        </a:graphic>
      </p:graphicFrame>
      <p:pic>
        <p:nvPicPr>
          <p:cNvPr id="3" name="Picture 2"/>
          <p:cNvPicPr>
            <a:picLocks noChangeAspect="1"/>
          </p:cNvPicPr>
          <p:nvPr/>
        </p:nvPicPr>
        <p:blipFill>
          <a:blip r:embed="rId2"/>
          <a:stretch>
            <a:fillRect/>
          </a:stretch>
        </p:blipFill>
        <p:spPr>
          <a:xfrm>
            <a:off x="10861765" y="5758835"/>
            <a:ext cx="938865" cy="627942"/>
          </a:xfrm>
          <a:prstGeom prst="rect">
            <a:avLst/>
          </a:prstGeom>
        </p:spPr>
      </p:pic>
    </p:spTree>
    <p:extLst>
      <p:ext uri="{BB962C8B-B14F-4D97-AF65-F5344CB8AC3E}">
        <p14:creationId xmlns:p14="http://schemas.microsoft.com/office/powerpoint/2010/main" val="111134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778" y="740125"/>
            <a:ext cx="9837586" cy="854213"/>
          </a:xfrm>
        </p:spPr>
        <p:txBody>
          <a:bodyPr>
            <a:normAutofit/>
          </a:bodyPr>
          <a:lstStyle/>
          <a:p>
            <a:pPr algn="ctr"/>
            <a:r>
              <a:rPr lang="en-US" dirty="0" smtClean="0">
                <a:latin typeface="Calibri Light" panose="020F0302020204030204" pitchFamily="34" charset="0"/>
                <a:cs typeface="Calibri Light" panose="020F0302020204030204" pitchFamily="34" charset="0"/>
              </a:rPr>
              <a:t>Introductions</a:t>
            </a:r>
            <a:endParaRPr lang="en-US" dirty="0">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p:txBody>
          <a:bodyPr>
            <a:normAutofit/>
          </a:bodyPr>
          <a:lstStyle/>
          <a:p>
            <a:pPr marL="382588" lvl="1" indent="-325438">
              <a:lnSpc>
                <a:spcPct val="100000"/>
              </a:lnSpc>
              <a:spcBef>
                <a:spcPts val="600"/>
              </a:spcBef>
              <a:buFont typeface="Wingdings" panose="05000000000000000000" pitchFamily="2" charset="2"/>
              <a:buChar char="§"/>
            </a:pPr>
            <a:r>
              <a:rPr lang="en-US" sz="2600" dirty="0" smtClean="0"/>
              <a:t>Iowa Department of Public Health</a:t>
            </a:r>
          </a:p>
          <a:p>
            <a:pPr marL="382588" lvl="1" indent="-325438">
              <a:lnSpc>
                <a:spcPct val="100000"/>
              </a:lnSpc>
              <a:spcBef>
                <a:spcPts val="600"/>
              </a:spcBef>
              <a:buFont typeface="Wingdings" panose="05000000000000000000" pitchFamily="2" charset="2"/>
              <a:buChar char="§"/>
            </a:pPr>
            <a:r>
              <a:rPr lang="en-US" sz="2600" dirty="0" smtClean="0"/>
              <a:t>Division of Behavioral Health – Single State Authority on Substance Use Disorders</a:t>
            </a:r>
            <a:endParaRPr lang="en-US" sz="2600" dirty="0"/>
          </a:p>
          <a:p>
            <a:pPr marL="382588" lvl="1" indent="-325438">
              <a:lnSpc>
                <a:spcPct val="100000"/>
              </a:lnSpc>
              <a:spcBef>
                <a:spcPts val="600"/>
              </a:spcBef>
              <a:buFont typeface="Wingdings" panose="05000000000000000000" pitchFamily="2" charset="2"/>
              <a:buChar char="§"/>
            </a:pPr>
            <a:r>
              <a:rPr lang="en-US" sz="2600" dirty="0" smtClean="0"/>
              <a:t>Bureau of Substance Abuse</a:t>
            </a:r>
          </a:p>
          <a:p>
            <a:pPr marL="382588" lvl="1" indent="-325438">
              <a:lnSpc>
                <a:spcPct val="100000"/>
              </a:lnSpc>
              <a:spcBef>
                <a:spcPts val="600"/>
              </a:spcBef>
              <a:buFont typeface="Wingdings" panose="05000000000000000000" pitchFamily="2" charset="2"/>
              <a:buChar char="§"/>
            </a:pPr>
            <a:r>
              <a:rPr lang="en-US" sz="2600" dirty="0" smtClean="0"/>
              <a:t>Opioid Initiatives Director &amp; State Opioid Treatment Authority (SOTA)</a:t>
            </a:r>
          </a:p>
          <a:p>
            <a:pPr marL="384048" lvl="2" indent="0">
              <a:buNone/>
            </a:pPr>
            <a:endParaRPr lang="en-US" sz="2000" dirty="0" smtClean="0"/>
          </a:p>
          <a:p>
            <a:pPr lvl="1"/>
            <a:endParaRPr lang="en-US" sz="2400" i="1" dirty="0">
              <a:solidFill>
                <a:srgbClr val="FF0000"/>
              </a:solidFill>
              <a:latin typeface="Arial" panose="020B0604020202020204" pitchFamily="34" charset="0"/>
              <a:cs typeface="Arial" panose="020B0604020202020204" pitchFamily="34" charset="0"/>
            </a:endParaRPr>
          </a:p>
          <a:p>
            <a:pPr lvl="1"/>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854" y="5280809"/>
            <a:ext cx="933450" cy="628650"/>
          </a:xfrm>
          <a:prstGeom prst="rect">
            <a:avLst/>
          </a:prstGeom>
        </p:spPr>
      </p:pic>
    </p:spTree>
    <p:extLst>
      <p:ext uri="{BB962C8B-B14F-4D97-AF65-F5344CB8AC3E}">
        <p14:creationId xmlns:p14="http://schemas.microsoft.com/office/powerpoint/2010/main" val="19798880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p:cNvPicPr>
            <a:picLocks noGrp="1" noChangeAspect="1"/>
          </p:cNvPicPr>
          <p:nvPr>
            <p:ph idx="4294967295"/>
          </p:nvPr>
        </p:nvPicPr>
        <p:blipFill rotWithShape="1">
          <a:blip r:embed="rId2"/>
          <a:srcRect l="49918" t="9031" r="341" b="3988"/>
          <a:stretch/>
        </p:blipFill>
        <p:spPr>
          <a:xfrm>
            <a:off x="852488" y="534988"/>
            <a:ext cx="10596562" cy="5789612"/>
          </a:xfrm>
          <a:prstGeom prst="rect">
            <a:avLst/>
          </a:prstGeom>
        </p:spPr>
      </p:pic>
    </p:spTree>
    <p:extLst>
      <p:ext uri="{BB962C8B-B14F-4D97-AF65-F5344CB8AC3E}">
        <p14:creationId xmlns:p14="http://schemas.microsoft.com/office/powerpoint/2010/main" val="3281088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DID YOU KNOW? </a:t>
            </a:r>
            <a:endParaRPr lang="en-US" dirty="0">
              <a:latin typeface="Arial" charset="0"/>
              <a:ea typeface="Arial" charset="0"/>
              <a:cs typeface="Arial" charset="0"/>
            </a:endParaRPr>
          </a:p>
        </p:txBody>
      </p:sp>
      <p:sp>
        <p:nvSpPr>
          <p:cNvPr id="5" name="Content Placeholder 4"/>
          <p:cNvSpPr>
            <a:spLocks noGrp="1"/>
          </p:cNvSpPr>
          <p:nvPr>
            <p:ph idx="1"/>
          </p:nvPr>
        </p:nvSpPr>
        <p:spPr>
          <a:xfrm>
            <a:off x="4800600" y="731520"/>
            <a:ext cx="5726430" cy="582930"/>
          </a:xfrm>
        </p:spPr>
        <p:txBody>
          <a:bodyPr>
            <a:normAutofit/>
          </a:bodyPr>
          <a:lstStyle/>
          <a:p>
            <a:r>
              <a:rPr lang="en-US" sz="2400" dirty="0" smtClean="0">
                <a:latin typeface="Arial" charset="0"/>
                <a:ea typeface="Arial" charset="0"/>
                <a:cs typeface="Arial" charset="0"/>
              </a:rPr>
              <a:t>Chart, graphic or photos here</a:t>
            </a:r>
            <a:r>
              <a:rPr lang="is-IS" sz="2400" dirty="0" smtClean="0">
                <a:latin typeface="Arial" charset="0"/>
                <a:ea typeface="Arial" charset="0"/>
                <a:cs typeface="Arial" charset="0"/>
              </a:rPr>
              <a:t>…</a:t>
            </a:r>
            <a:endParaRPr lang="en-US" sz="2400" dirty="0">
              <a:latin typeface="Arial" charset="0"/>
              <a:ea typeface="Arial" charset="0"/>
              <a:cs typeface="Arial" charset="0"/>
            </a:endParaRPr>
          </a:p>
        </p:txBody>
      </p:sp>
      <p:sp>
        <p:nvSpPr>
          <p:cNvPr id="6" name="Text Placeholder 5"/>
          <p:cNvSpPr>
            <a:spLocks noGrp="1"/>
          </p:cNvSpPr>
          <p:nvPr>
            <p:ph type="body" sz="half" idx="2"/>
          </p:nvPr>
        </p:nvSpPr>
        <p:spPr/>
        <p:txBody>
          <a:bodyPr>
            <a:normAutofit/>
          </a:bodyPr>
          <a:lstStyle/>
          <a:p>
            <a:r>
              <a:rPr lang="en-US" sz="2400" dirty="0"/>
              <a:t>IDPH-funded SUD </a:t>
            </a:r>
            <a:r>
              <a:rPr lang="en-US" sz="2400" dirty="0" smtClean="0"/>
              <a:t>Treatment services are available across the entire state: </a:t>
            </a:r>
            <a:r>
              <a:rPr lang="en-US" sz="2400" dirty="0" smtClean="0">
                <a:hlinkClick r:id="rId2"/>
              </a:rPr>
              <a:t>click here</a:t>
            </a:r>
            <a:endParaRPr lang="en-US" sz="2400" dirty="0">
              <a:latin typeface="Arial" charset="0"/>
              <a:ea typeface="Arial"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7030" y="5869094"/>
            <a:ext cx="1257300" cy="825500"/>
          </a:xfrm>
          <a:prstGeom prst="rect">
            <a:avLst/>
          </a:prstGeom>
        </p:spPr>
      </p:pic>
      <p:sp>
        <p:nvSpPr>
          <p:cNvPr id="8" name="TextBox 7"/>
          <p:cNvSpPr txBox="1"/>
          <p:nvPr/>
        </p:nvSpPr>
        <p:spPr>
          <a:xfrm>
            <a:off x="5638800" y="6337300"/>
            <a:ext cx="5041900" cy="646331"/>
          </a:xfrm>
          <a:prstGeom prst="rect">
            <a:avLst/>
          </a:prstGeom>
          <a:noFill/>
        </p:spPr>
        <p:txBody>
          <a:bodyPr wrap="square" rtlCol="0">
            <a:spAutoFit/>
          </a:bodyPr>
          <a:lstStyle/>
          <a:p>
            <a:r>
              <a:rPr lang="en-US" i="1" dirty="0">
                <a:solidFill>
                  <a:schemeClr val="tx2">
                    <a:lumMod val="75000"/>
                  </a:schemeClr>
                </a:solidFill>
                <a:latin typeface="Arial" panose="020B0604020202020204" pitchFamily="34" charset="0"/>
                <a:cs typeface="Arial" panose="020B0604020202020204" pitchFamily="34" charset="0"/>
              </a:rPr>
              <a:t>Protecting and Improving the Health of Iowans</a:t>
            </a:r>
            <a:endParaRPr lang="en-US" dirty="0">
              <a:solidFill>
                <a:schemeClr val="tx2">
                  <a:lumMod val="75000"/>
                </a:schemeClr>
              </a:solidFill>
              <a:latin typeface="Arial" panose="020B0604020202020204" pitchFamily="34" charset="0"/>
              <a:ea typeface="Arial" charset="0"/>
              <a:cs typeface="Arial" panose="020B0604020202020204" pitchFamily="34" charset="0"/>
            </a:endParaRPr>
          </a:p>
          <a:p>
            <a:endParaRPr lang="en-US" dirty="0">
              <a:solidFill>
                <a:schemeClr val="tx2">
                  <a:lumMod val="75000"/>
                </a:schemeClr>
              </a:solidFill>
            </a:endParaRPr>
          </a:p>
        </p:txBody>
      </p:sp>
      <p:pic>
        <p:nvPicPr>
          <p:cNvPr id="3" name="Picture 2"/>
          <p:cNvPicPr>
            <a:picLocks noChangeAspect="1"/>
          </p:cNvPicPr>
          <p:nvPr/>
        </p:nvPicPr>
        <p:blipFill>
          <a:blip r:embed="rId4"/>
          <a:stretch>
            <a:fillRect/>
          </a:stretch>
        </p:blipFill>
        <p:spPr>
          <a:xfrm>
            <a:off x="4386930" y="594359"/>
            <a:ext cx="7711963" cy="5158048"/>
          </a:xfrm>
          <a:prstGeom prst="rect">
            <a:avLst/>
          </a:prstGeom>
        </p:spPr>
      </p:pic>
    </p:spTree>
    <p:extLst>
      <p:ext uri="{BB962C8B-B14F-4D97-AF65-F5344CB8AC3E}">
        <p14:creationId xmlns:p14="http://schemas.microsoft.com/office/powerpoint/2010/main" val="13663250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174873"/>
          </a:xfrm>
        </p:spPr>
        <p:txBody>
          <a:bodyPr/>
          <a:lstStyle/>
          <a:p>
            <a:pPr algn="ctr"/>
            <a:r>
              <a:rPr lang="en-US" dirty="0" smtClean="0"/>
              <a:t>Questions?</a:t>
            </a:r>
            <a:endParaRPr lang="en-US" dirty="0">
              <a:latin typeface="Arial" charset="0"/>
              <a:ea typeface="Arial"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7030" y="5364269"/>
            <a:ext cx="1257300" cy="825500"/>
          </a:xfrm>
          <a:prstGeom prst="rect">
            <a:avLst/>
          </a:prstGeom>
        </p:spPr>
      </p:pic>
    </p:spTree>
    <p:extLst>
      <p:ext uri="{BB962C8B-B14F-4D97-AF65-F5344CB8AC3E}">
        <p14:creationId xmlns:p14="http://schemas.microsoft.com/office/powerpoint/2010/main" val="5082800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4770120"/>
            <a:ext cx="10113645" cy="1477264"/>
          </a:xfrm>
        </p:spPr>
        <p:txBody>
          <a:bodyPr/>
          <a:lstStyle/>
          <a:p>
            <a:r>
              <a:rPr lang="en-US" dirty="0" smtClean="0"/>
              <a:t>Division </a:t>
            </a:r>
            <a:r>
              <a:rPr lang="en-US" dirty="0"/>
              <a:t>of Behavioral Health</a:t>
            </a:r>
            <a:br>
              <a:rPr lang="en-US" dirty="0"/>
            </a:br>
            <a:r>
              <a:rPr lang="en-US" dirty="0"/>
              <a:t>Bureau of Substance </a:t>
            </a:r>
            <a:r>
              <a:rPr lang="en-US" dirty="0" smtClean="0"/>
              <a:t>Abuse</a:t>
            </a:r>
            <a:endParaRPr lang="en-US" dirty="0">
              <a:latin typeface="Arial" charset="0"/>
              <a:ea typeface="Arial" charset="0"/>
              <a:cs typeface="Arial" charset="0"/>
            </a:endParaRP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29844" b="29844"/>
          <a:stretch>
            <a:fillRect/>
          </a:stretch>
        </p:blipFill>
        <p:spPr>
          <a:xfrm>
            <a:off x="15" y="-9525"/>
            <a:ext cx="12191985" cy="491507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7030" y="5869094"/>
            <a:ext cx="1257300" cy="825500"/>
          </a:xfrm>
          <a:prstGeom prst="rect">
            <a:avLst/>
          </a:prstGeom>
        </p:spPr>
      </p:pic>
      <p:sp>
        <p:nvSpPr>
          <p:cNvPr id="6" name="TextBox 5"/>
          <p:cNvSpPr txBox="1"/>
          <p:nvPr/>
        </p:nvSpPr>
        <p:spPr>
          <a:xfrm>
            <a:off x="5575300" y="6400800"/>
            <a:ext cx="5758180" cy="646331"/>
          </a:xfrm>
          <a:prstGeom prst="rect">
            <a:avLst/>
          </a:prstGeom>
          <a:noFill/>
        </p:spPr>
        <p:txBody>
          <a:bodyPr wrap="square" rtlCol="0">
            <a:spAutoFit/>
          </a:bodyPr>
          <a:lstStyle/>
          <a:p>
            <a:r>
              <a:rPr lang="en-US" i="1" dirty="0">
                <a:solidFill>
                  <a:schemeClr val="bg1"/>
                </a:solidFill>
                <a:latin typeface="Arial" panose="020B0604020202020204" pitchFamily="34" charset="0"/>
                <a:cs typeface="Arial" panose="020B0604020202020204" pitchFamily="34" charset="0"/>
              </a:rPr>
              <a:t>Protecting and Improving the Health of Iowans</a:t>
            </a:r>
            <a:endParaRPr lang="en-US" dirty="0">
              <a:solidFill>
                <a:schemeClr val="bg1"/>
              </a:solidFill>
              <a:latin typeface="Arial" panose="020B0604020202020204" pitchFamily="34" charset="0"/>
              <a:ea typeface="Arial" charset="0"/>
              <a:cs typeface="Arial" panose="020B0604020202020204" pitchFamily="34" charset="0"/>
            </a:endParaRPr>
          </a:p>
          <a:p>
            <a:endParaRPr lang="en-US" dirty="0"/>
          </a:p>
        </p:txBody>
      </p:sp>
      <p:sp>
        <p:nvSpPr>
          <p:cNvPr id="8" name="TextBox 7"/>
          <p:cNvSpPr txBox="1"/>
          <p:nvPr/>
        </p:nvSpPr>
        <p:spPr>
          <a:xfrm>
            <a:off x="1647825" y="1313411"/>
            <a:ext cx="8879205" cy="2862322"/>
          </a:xfrm>
          <a:prstGeom prst="rect">
            <a:avLst/>
          </a:prstGeom>
          <a:noFill/>
        </p:spPr>
        <p:txBody>
          <a:bodyPr wrap="square" rtlCol="0">
            <a:spAutoFit/>
          </a:bodyPr>
          <a:lstStyle/>
          <a:p>
            <a:pPr algn="ctr"/>
            <a:r>
              <a:rPr lang="en-US" sz="3600" dirty="0" smtClean="0"/>
              <a:t>Kevin </a:t>
            </a:r>
            <a:r>
              <a:rPr lang="en-US" sz="3600" dirty="0" err="1" smtClean="0"/>
              <a:t>Gabbert</a:t>
            </a:r>
            <a:r>
              <a:rPr lang="en-US" sz="3600" dirty="0" smtClean="0"/>
              <a:t>, LISW</a:t>
            </a:r>
          </a:p>
          <a:p>
            <a:pPr algn="ctr"/>
            <a:r>
              <a:rPr lang="en-US" sz="3600" dirty="0" smtClean="0">
                <a:hlinkClick r:id="rId4"/>
              </a:rPr>
              <a:t>kevin.gabbert@idph.iowa.gov</a:t>
            </a:r>
            <a:endParaRPr lang="en-US" sz="3600" dirty="0" smtClean="0"/>
          </a:p>
          <a:p>
            <a:pPr algn="ctr"/>
            <a:endParaRPr lang="en-US" sz="3600" dirty="0"/>
          </a:p>
          <a:p>
            <a:pPr algn="ctr"/>
            <a:r>
              <a:rPr lang="en-US" sz="3600" dirty="0" smtClean="0"/>
              <a:t>Monica </a:t>
            </a:r>
            <a:r>
              <a:rPr lang="en-US" sz="3600" dirty="0"/>
              <a:t>Wilke-Brown, LMSW</a:t>
            </a:r>
          </a:p>
          <a:p>
            <a:pPr algn="ctr"/>
            <a:r>
              <a:rPr lang="en-US" sz="3600" dirty="0" smtClean="0">
                <a:hlinkClick r:id="rId5"/>
              </a:rPr>
              <a:t>monica.wilke-brown@idph.iowa.gov</a:t>
            </a:r>
            <a:endParaRPr lang="en-US" sz="3600" dirty="0"/>
          </a:p>
        </p:txBody>
      </p:sp>
    </p:spTree>
    <p:extLst>
      <p:ext uri="{BB962C8B-B14F-4D97-AF65-F5344CB8AC3E}">
        <p14:creationId xmlns:p14="http://schemas.microsoft.com/office/powerpoint/2010/main" val="7744036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19459"/>
          </a:xfrm>
        </p:spPr>
        <p:txBody>
          <a:bodyPr/>
          <a:lstStyle/>
          <a:p>
            <a:pPr algn="ctr"/>
            <a:r>
              <a:rPr lang="en-US" dirty="0" smtClean="0"/>
              <a:t>Agenda</a:t>
            </a:r>
            <a:endParaRPr lang="en-US" dirty="0">
              <a:latin typeface="Arial" charset="0"/>
              <a:ea typeface="Arial" charset="0"/>
              <a:cs typeface="Arial" charset="0"/>
            </a:endParaRPr>
          </a:p>
        </p:txBody>
      </p:sp>
      <p:sp>
        <p:nvSpPr>
          <p:cNvPr id="3" name="Content Placeholder 2"/>
          <p:cNvSpPr>
            <a:spLocks noGrp="1"/>
          </p:cNvSpPr>
          <p:nvPr>
            <p:ph idx="1"/>
          </p:nvPr>
        </p:nvSpPr>
        <p:spPr>
          <a:xfrm>
            <a:off x="1097280" y="1845734"/>
            <a:ext cx="5078592" cy="4023360"/>
          </a:xfrm>
        </p:spPr>
        <p:txBody>
          <a:bodyPr>
            <a:normAutofit/>
          </a:bodyPr>
          <a:lstStyle/>
          <a:p>
            <a:pPr marL="90488" indent="-33338">
              <a:buFont typeface="Wingdings" panose="05000000000000000000" pitchFamily="2" charset="2"/>
              <a:buChar char="§"/>
            </a:pPr>
            <a:r>
              <a:rPr lang="en-US" sz="2600" dirty="0" smtClean="0"/>
              <a:t>  The Opioid Epidemic</a:t>
            </a:r>
            <a:endParaRPr lang="en-US" sz="2600" dirty="0"/>
          </a:p>
          <a:p>
            <a:pPr marL="347663" indent="-290513">
              <a:buFont typeface="Wingdings" panose="05000000000000000000" pitchFamily="2" charset="2"/>
              <a:buChar char="§"/>
            </a:pPr>
            <a:r>
              <a:rPr lang="en-US" sz="2600" dirty="0" smtClean="0"/>
              <a:t>The Issue in Iowa</a:t>
            </a:r>
          </a:p>
          <a:p>
            <a:pPr marL="347663" indent="-290513">
              <a:buFont typeface="Wingdings" panose="05000000000000000000" pitchFamily="2" charset="2"/>
              <a:buChar char="§"/>
            </a:pPr>
            <a:r>
              <a:rPr lang="en-US" sz="2600" dirty="0" smtClean="0"/>
              <a:t>Addressing the Opioid Issue</a:t>
            </a:r>
          </a:p>
          <a:p>
            <a:pPr marL="90488" indent="-33338">
              <a:buFont typeface="Wingdings" panose="05000000000000000000" pitchFamily="2" charset="2"/>
              <a:buChar char="§"/>
              <a:tabLst>
                <a:tab pos="342900" algn="l"/>
              </a:tabLst>
            </a:pPr>
            <a:r>
              <a:rPr lang="en-US" sz="2600" dirty="0" smtClean="0"/>
              <a:t>  Questions</a:t>
            </a:r>
            <a:endParaRPr lang="en-US" sz="2600" dirty="0"/>
          </a:p>
          <a:p>
            <a:pPr>
              <a:buFont typeface="Wingdings" panose="05000000000000000000" pitchFamily="2" charset="2"/>
              <a:buChar char="§"/>
            </a:pPr>
            <a:endParaRPr lang="en-US" sz="2600" dirty="0"/>
          </a:p>
          <a:p>
            <a:pPr marL="90488" indent="-90488"/>
            <a:r>
              <a:rPr lang="is-IS" sz="2800" dirty="0" smtClean="0">
                <a:latin typeface="Arial" charset="0"/>
                <a:ea typeface="Arial" charset="0"/>
                <a:cs typeface="Arial" charset="0"/>
              </a:rPr>
              <a:t/>
            </a:r>
            <a:br>
              <a:rPr lang="is-IS" sz="2800" dirty="0" smtClean="0">
                <a:latin typeface="Arial" charset="0"/>
                <a:ea typeface="Arial" charset="0"/>
                <a:cs typeface="Arial" charset="0"/>
              </a:rPr>
            </a:br>
            <a:endParaRPr lang="en-US" sz="2800" dirty="0">
              <a:latin typeface="Arial" charset="0"/>
              <a:ea typeface="Arial" charset="0"/>
              <a:cs typeface="Arial"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854" y="5280809"/>
            <a:ext cx="933450" cy="628650"/>
          </a:xfrm>
          <a:prstGeom prst="rect">
            <a:avLst/>
          </a:prstGeom>
        </p:spPr>
      </p:pic>
    </p:spTree>
    <p:extLst>
      <p:ext uri="{BB962C8B-B14F-4D97-AF65-F5344CB8AC3E}">
        <p14:creationId xmlns:p14="http://schemas.microsoft.com/office/powerpoint/2010/main" val="400520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endParaRPr lang="en-US" sz="6600" dirty="0" smtClean="0">
              <a:latin typeface="+mj-lt"/>
            </a:endParaRPr>
          </a:p>
          <a:p>
            <a:pPr algn="ctr"/>
            <a:r>
              <a:rPr lang="en-US" sz="6600" dirty="0" smtClean="0">
                <a:latin typeface="+mj-lt"/>
              </a:rPr>
              <a:t>The Opioid Epidemic</a:t>
            </a:r>
          </a:p>
          <a:p>
            <a:endParaRPr lang="en-US" dirty="0"/>
          </a:p>
        </p:txBody>
      </p:sp>
    </p:spTree>
    <p:extLst>
      <p:ext uri="{BB962C8B-B14F-4D97-AF65-F5344CB8AC3E}">
        <p14:creationId xmlns:p14="http://schemas.microsoft.com/office/powerpoint/2010/main" val="2884519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1097280" y="286603"/>
            <a:ext cx="10058400" cy="1294547"/>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3F3F3F"/>
              </a:buClr>
              <a:buSzPts val="4800"/>
              <a:buFont typeface="Calibri"/>
              <a:buNone/>
            </a:pPr>
            <a:r>
              <a:rPr lang="en-US" sz="4800" b="0" i="0" u="none" strike="noStrike" cap="none" dirty="0" smtClean="0">
                <a:solidFill>
                  <a:srgbClr val="3F3F3F"/>
                </a:solidFill>
                <a:latin typeface="Calibri Light" panose="020F0302020204030204" pitchFamily="34" charset="0"/>
                <a:ea typeface="Calibri"/>
                <a:cs typeface="Calibri Light" panose="020F0302020204030204" pitchFamily="34" charset="0"/>
                <a:sym typeface="Calibri"/>
              </a:rPr>
              <a:t>National Statistics</a:t>
            </a:r>
            <a:endParaRPr sz="4800" b="0" i="0" u="none" strike="noStrike" cap="none"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310" name="Shape 310"/>
          <p:cNvSpPr txBox="1">
            <a:spLocks noGrp="1"/>
          </p:cNvSpPr>
          <p:nvPr>
            <p:ph sz="half" idx="1"/>
          </p:nvPr>
        </p:nvSpPr>
        <p:spPr>
          <a:xfrm>
            <a:off x="1097280" y="1845734"/>
            <a:ext cx="10058400" cy="4316941"/>
          </a:xfrm>
          <a:prstGeom prst="rect">
            <a:avLst/>
          </a:prstGeom>
          <a:noFill/>
          <a:ln>
            <a:noFill/>
          </a:ln>
        </p:spPr>
        <p:txBody>
          <a:bodyPr spcFirstLastPara="1" wrap="square" lIns="0" tIns="45700" rIns="0" bIns="45700" anchor="t" anchorCtr="0">
            <a:noAutofit/>
          </a:bodyPr>
          <a:lstStyle/>
          <a:p>
            <a:pPr marL="342900" indent="-285750">
              <a:buFont typeface="Wingdings" panose="05000000000000000000" pitchFamily="2" charset="2"/>
              <a:buChar char="§"/>
            </a:pPr>
            <a:r>
              <a:rPr lang="en-US" dirty="0" smtClean="0"/>
              <a:t>In </a:t>
            </a:r>
            <a:r>
              <a:rPr lang="en-US" dirty="0"/>
              <a:t>2012, health care providers wrote 259 million prescriptions for opioid pain relievers – enough for every American adult to have a bottle of pills. </a:t>
            </a:r>
            <a:endParaRPr lang="en-US" dirty="0" smtClean="0"/>
          </a:p>
          <a:p>
            <a:pPr marL="342900" indent="-285750">
              <a:buFont typeface="Wingdings" panose="05000000000000000000" pitchFamily="2" charset="2"/>
              <a:buChar char="§"/>
            </a:pPr>
            <a:r>
              <a:rPr lang="en-US" dirty="0" smtClean="0"/>
              <a:t>Prescription </a:t>
            </a:r>
            <a:r>
              <a:rPr lang="en-US" dirty="0"/>
              <a:t>opioid sales in the United States have increased by 300% since 1999, even though there has not been an overall change in the amount of pain Americans report. </a:t>
            </a:r>
            <a:endParaRPr lang="en-US" dirty="0" smtClean="0"/>
          </a:p>
          <a:p>
            <a:pPr marL="342900" indent="-285750">
              <a:buFont typeface="Wingdings" panose="05000000000000000000" pitchFamily="2" charset="2"/>
              <a:buChar char="§"/>
            </a:pPr>
            <a:r>
              <a:rPr lang="en-US" dirty="0" smtClean="0"/>
              <a:t>In </a:t>
            </a:r>
            <a:r>
              <a:rPr lang="en-US" dirty="0"/>
              <a:t>a study by the International Narcotics Control Board, the United States accounts for nearly 100% of the Hydrocodone used globally and 81% of Oxycodone used. </a:t>
            </a:r>
            <a:endParaRPr lang="en-US" dirty="0" smtClean="0"/>
          </a:p>
          <a:p>
            <a:pPr marL="342900" indent="-285750">
              <a:buFont typeface="Wingdings" panose="05000000000000000000" pitchFamily="2" charset="2"/>
              <a:buChar char="§"/>
            </a:pPr>
            <a:r>
              <a:rPr lang="en-US" dirty="0" smtClean="0"/>
              <a:t>In </a:t>
            </a:r>
            <a:r>
              <a:rPr lang="en-US" dirty="0"/>
              <a:t>2016, over 64,000 people died from a drug </a:t>
            </a:r>
            <a:r>
              <a:rPr lang="en-US" dirty="0" smtClean="0"/>
              <a:t>overdose (58,200 in Vietnam) </a:t>
            </a:r>
            <a:endParaRPr lang="en-US" dirty="0"/>
          </a:p>
          <a:p>
            <a:pPr marL="342900" indent="-285750">
              <a:buFont typeface="Wingdings" panose="05000000000000000000" pitchFamily="2" charset="2"/>
              <a:buChar char="§"/>
            </a:pPr>
            <a:r>
              <a:rPr lang="en-US" dirty="0" smtClean="0"/>
              <a:t>Approximately </a:t>
            </a:r>
            <a:r>
              <a:rPr lang="en-US" dirty="0"/>
              <a:t>63% of drug overdose deaths in the U.S. involve </a:t>
            </a:r>
            <a:r>
              <a:rPr lang="en-US" dirty="0" smtClean="0"/>
              <a:t>Opioids</a:t>
            </a:r>
          </a:p>
          <a:p>
            <a:pPr marL="342900" indent="-285750">
              <a:buFont typeface="Wingdings" panose="05000000000000000000" pitchFamily="2" charset="2"/>
              <a:buChar char="§"/>
            </a:pPr>
            <a:r>
              <a:rPr lang="en-US" dirty="0" smtClean="0">
                <a:solidFill>
                  <a:srgbClr val="3F3F3F"/>
                </a:solidFill>
                <a:ea typeface="Calibri"/>
                <a:cs typeface="Calibri"/>
                <a:sym typeface="Calibri"/>
              </a:rPr>
              <a:t>For the first time since 1962-63, average life expectancy in the U.S. has declined for two consecutive years</a:t>
            </a:r>
          </a:p>
          <a:p>
            <a:pPr marL="342900" indent="-285750">
              <a:buFont typeface="Wingdings" panose="05000000000000000000" pitchFamily="2" charset="2"/>
              <a:buChar char="§"/>
            </a:pPr>
            <a:endParaRPr lang="en-US" sz="2400" dirty="0">
              <a:solidFill>
                <a:srgbClr val="3F3F3F"/>
              </a:solidFill>
              <a:ea typeface="Calibri"/>
              <a:cs typeface="Calibri"/>
              <a:sym typeface="Calibri"/>
            </a:endParaRPr>
          </a:p>
          <a:p>
            <a:pPr marL="57150" indent="0" algn="ctr">
              <a:buNone/>
            </a:pPr>
            <a:endParaRPr lang="en-US" sz="1400" dirty="0" smtClean="0">
              <a:solidFill>
                <a:srgbClr val="3F3F3F"/>
              </a:solidFill>
              <a:ea typeface="Calibri"/>
              <a:cs typeface="Calibri"/>
              <a:sym typeface="Calibri"/>
            </a:endParaRPr>
          </a:p>
          <a:p>
            <a:pPr marL="57150" indent="0" algn="ctr">
              <a:buNone/>
            </a:pPr>
            <a:endParaRPr lang="en-US" sz="1400" dirty="0" smtClean="0">
              <a:solidFill>
                <a:srgbClr val="3F3F3F"/>
              </a:solidFill>
              <a:ea typeface="Calibri"/>
              <a:cs typeface="Calibri"/>
              <a:sym typeface="Calibri"/>
            </a:endParaRPr>
          </a:p>
          <a:p>
            <a:pPr marL="57150" indent="0" algn="ctr">
              <a:buNone/>
            </a:pPr>
            <a:endParaRPr lang="en-US" sz="1400" dirty="0" smtClean="0">
              <a:solidFill>
                <a:srgbClr val="3F3F3F"/>
              </a:solidFill>
              <a:ea typeface="Calibri"/>
              <a:cs typeface="Calibri"/>
              <a:sym typeface="Calibri"/>
            </a:endParaRPr>
          </a:p>
          <a:p>
            <a:pPr marL="57150" indent="0" algn="ctr">
              <a:buNone/>
            </a:pPr>
            <a:endParaRPr lang="en-US" sz="1400" dirty="0">
              <a:solidFill>
                <a:srgbClr val="3F3F3F"/>
              </a:solidFill>
              <a:ea typeface="Calibri"/>
              <a:cs typeface="Calibri"/>
              <a:sym typeface="Calibri"/>
            </a:endParaRPr>
          </a:p>
          <a:p>
            <a:pPr marL="57150" indent="0" algn="ctr">
              <a:buNone/>
            </a:pPr>
            <a:r>
              <a:rPr lang="en-US" sz="1400" dirty="0" smtClean="0">
                <a:solidFill>
                  <a:srgbClr val="3F3F3F"/>
                </a:solidFill>
                <a:ea typeface="Calibri"/>
                <a:cs typeface="Calibri"/>
                <a:sym typeface="Calibri"/>
              </a:rPr>
              <a:t>CDC</a:t>
            </a:r>
            <a:r>
              <a:rPr lang="en-US" sz="1400" dirty="0">
                <a:solidFill>
                  <a:srgbClr val="3F3F3F"/>
                </a:solidFill>
                <a:ea typeface="Calibri"/>
                <a:cs typeface="Calibri"/>
                <a:sym typeface="Calibri"/>
              </a:rPr>
              <a:t>: Understanding the Epidemic. https://www.cdc.gov/drugoverdose/epidemic/index.html</a:t>
            </a:r>
          </a:p>
          <a:p>
            <a:pPr marL="342900" indent="-285750">
              <a:buFont typeface="Wingdings" panose="05000000000000000000" pitchFamily="2" charset="2"/>
              <a:buChar char="§"/>
            </a:pPr>
            <a:endParaRPr lang="en-US" sz="2400" dirty="0">
              <a:solidFill>
                <a:srgbClr val="3F3F3F"/>
              </a:solidFill>
              <a:ea typeface="Calibri"/>
              <a:cs typeface="Calibri"/>
              <a:sym typeface="Calibri"/>
            </a:endParaRPr>
          </a:p>
          <a:p>
            <a:pPr marL="57150" indent="0">
              <a:buNone/>
            </a:pPr>
            <a:endParaRPr lang="en-US" sz="2400" dirty="0"/>
          </a:p>
        </p:txBody>
      </p:sp>
    </p:spTree>
    <p:extLst>
      <p:ext uri="{BB962C8B-B14F-4D97-AF65-F5344CB8AC3E}">
        <p14:creationId xmlns:p14="http://schemas.microsoft.com/office/powerpoint/2010/main" val="915774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1097280" y="286603"/>
            <a:ext cx="10058400" cy="1294547"/>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3F3F3F"/>
              </a:buClr>
              <a:buSzPts val="4800"/>
              <a:buFont typeface="Calibri"/>
              <a:buNone/>
            </a:pPr>
            <a:r>
              <a:rPr lang="en-US" sz="4800" b="0" i="0" u="none" strike="noStrike" cap="none" dirty="0" smtClean="0">
                <a:solidFill>
                  <a:srgbClr val="3F3F3F"/>
                </a:solidFill>
                <a:latin typeface="Calibri Light" panose="020F0302020204030204" pitchFamily="34" charset="0"/>
                <a:ea typeface="Calibri"/>
                <a:cs typeface="Calibri Light" panose="020F0302020204030204" pitchFamily="34" charset="0"/>
                <a:sym typeface="Calibri"/>
              </a:rPr>
              <a:t>National Statistics (cont’d)</a:t>
            </a:r>
            <a:endParaRPr sz="4800" b="0" i="0" u="none" strike="noStrike" cap="none"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310" name="Shape 310"/>
          <p:cNvSpPr txBox="1">
            <a:spLocks noGrp="1"/>
          </p:cNvSpPr>
          <p:nvPr>
            <p:ph sz="half" idx="1"/>
          </p:nvPr>
        </p:nvSpPr>
        <p:spPr>
          <a:xfrm>
            <a:off x="1097280" y="1845734"/>
            <a:ext cx="10058400" cy="4316941"/>
          </a:xfrm>
          <a:prstGeom prst="rect">
            <a:avLst/>
          </a:prstGeom>
          <a:noFill/>
          <a:ln>
            <a:noFill/>
          </a:ln>
        </p:spPr>
        <p:txBody>
          <a:bodyPr spcFirstLastPara="1" wrap="square" lIns="0" tIns="45700" rIns="0" bIns="45700" anchor="t" anchorCtr="0">
            <a:noAutofit/>
          </a:bodyPr>
          <a:lstStyle/>
          <a:p>
            <a:pPr marL="342900" indent="-285750">
              <a:buFont typeface="Wingdings" panose="05000000000000000000" pitchFamily="2" charset="2"/>
              <a:buChar char="§"/>
            </a:pPr>
            <a:r>
              <a:rPr lang="en-US" dirty="0" smtClean="0"/>
              <a:t>There </a:t>
            </a:r>
            <a:r>
              <a:rPr lang="en-US" dirty="0"/>
              <a:t>has been a rising incidence of Neonatal Abstinence Syndrome (NAS) due to opioid use and misuse during </a:t>
            </a:r>
            <a:r>
              <a:rPr lang="en-US" dirty="0" smtClean="0"/>
              <a:t>pregnancy</a:t>
            </a:r>
          </a:p>
          <a:p>
            <a:pPr marL="342900" indent="-285750">
              <a:buFont typeface="Wingdings" panose="05000000000000000000" pitchFamily="2" charset="2"/>
              <a:buChar char="§"/>
            </a:pPr>
            <a:r>
              <a:rPr lang="en-US" dirty="0"/>
              <a:t>It is estimated that over 21,000 babies were born with NAS in 2012: A five-fold increase since </a:t>
            </a:r>
            <a:r>
              <a:rPr lang="en-US" dirty="0" smtClean="0"/>
              <a:t>2000</a:t>
            </a:r>
          </a:p>
          <a:p>
            <a:pPr marL="342900" indent="-285750">
              <a:buFont typeface="Wingdings" panose="05000000000000000000" pitchFamily="2" charset="2"/>
              <a:buChar char="§"/>
            </a:pPr>
            <a:r>
              <a:rPr lang="en-US" dirty="0"/>
              <a:t>An increase in injection drug use has contributed to the spread of infectious diseases like Hepatitis C </a:t>
            </a:r>
          </a:p>
          <a:p>
            <a:pPr marL="342900" indent="-285750">
              <a:buFont typeface="Wingdings" panose="05000000000000000000" pitchFamily="2" charset="2"/>
              <a:buChar char="§"/>
            </a:pPr>
            <a:r>
              <a:rPr lang="en-US" dirty="0"/>
              <a:t>In 2014, there were over 30,000 new cases of Hepatitis C in the United States, an increase from an estimated 16,500 new cases in 2011 </a:t>
            </a:r>
          </a:p>
          <a:p>
            <a:pPr marL="57150" indent="0" algn="ctr">
              <a:buNone/>
            </a:pPr>
            <a:endParaRPr lang="en-US" sz="1400" dirty="0" smtClean="0">
              <a:solidFill>
                <a:srgbClr val="3F3F3F"/>
              </a:solidFill>
              <a:ea typeface="Calibri"/>
              <a:cs typeface="Calibri"/>
              <a:sym typeface="Calibri"/>
            </a:endParaRPr>
          </a:p>
          <a:p>
            <a:pPr marL="57150" indent="0" algn="ctr">
              <a:buNone/>
            </a:pPr>
            <a:endParaRPr lang="en-US" sz="1400" dirty="0">
              <a:solidFill>
                <a:srgbClr val="3F3F3F"/>
              </a:solidFill>
              <a:ea typeface="Calibri"/>
              <a:cs typeface="Calibri"/>
              <a:sym typeface="Calibri"/>
            </a:endParaRPr>
          </a:p>
          <a:p>
            <a:pPr marL="342900" indent="-285750">
              <a:buFont typeface="Wingdings" panose="05000000000000000000" pitchFamily="2" charset="2"/>
              <a:buChar char="§"/>
            </a:pPr>
            <a:endParaRPr lang="en-US" sz="2400" dirty="0">
              <a:solidFill>
                <a:srgbClr val="3F3F3F"/>
              </a:solidFill>
              <a:ea typeface="Calibri"/>
              <a:cs typeface="Calibri"/>
              <a:sym typeface="Calibri"/>
            </a:endParaRPr>
          </a:p>
          <a:p>
            <a:pPr marL="57150" indent="0">
              <a:buNone/>
            </a:pPr>
            <a:endParaRPr lang="en-US" sz="2400" dirty="0"/>
          </a:p>
        </p:txBody>
      </p:sp>
    </p:spTree>
    <p:extLst>
      <p:ext uri="{BB962C8B-B14F-4D97-AF65-F5344CB8AC3E}">
        <p14:creationId xmlns:p14="http://schemas.microsoft.com/office/powerpoint/2010/main" val="2507660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1883834"/>
            <a:ext cx="10058400" cy="4023360"/>
          </a:xfrm>
        </p:spPr>
        <p:txBody>
          <a:bodyPr>
            <a:normAutofit/>
          </a:bodyPr>
          <a:lstStyle/>
          <a:p>
            <a:pPr algn="ctr"/>
            <a:endParaRPr lang="en-US" sz="6600" dirty="0" smtClean="0">
              <a:latin typeface="+mj-lt"/>
            </a:endParaRPr>
          </a:p>
          <a:p>
            <a:pPr algn="ctr"/>
            <a:r>
              <a:rPr lang="en-US" sz="6600" dirty="0" smtClean="0">
                <a:latin typeface="+mj-lt"/>
              </a:rPr>
              <a:t>The Issue in Iowa</a:t>
            </a:r>
          </a:p>
          <a:p>
            <a:endParaRPr lang="en-US" dirty="0"/>
          </a:p>
        </p:txBody>
      </p:sp>
    </p:spTree>
    <p:extLst>
      <p:ext uri="{BB962C8B-B14F-4D97-AF65-F5344CB8AC3E}">
        <p14:creationId xmlns:p14="http://schemas.microsoft.com/office/powerpoint/2010/main" val="1265467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331182"/>
          </a:xfrm>
        </p:spPr>
        <p:txBody>
          <a:bodyPr/>
          <a:lstStyle/>
          <a:p>
            <a:pPr algn="ctr"/>
            <a:r>
              <a:rPr lang="en-US" dirty="0" smtClean="0"/>
              <a:t>Low Incidence…but Increasing Concern</a:t>
            </a:r>
            <a:endParaRPr lang="en-US" dirty="0"/>
          </a:p>
        </p:txBody>
      </p:sp>
      <p:sp>
        <p:nvSpPr>
          <p:cNvPr id="3" name="Content Placeholder 2"/>
          <p:cNvSpPr>
            <a:spLocks noGrp="1"/>
          </p:cNvSpPr>
          <p:nvPr>
            <p:ph idx="1"/>
          </p:nvPr>
        </p:nvSpPr>
        <p:spPr/>
        <p:txBody>
          <a:bodyPr/>
          <a:lstStyle/>
          <a:p>
            <a:endParaRPr lang="en-US" sz="2400" dirty="0" smtClean="0"/>
          </a:p>
          <a:p>
            <a:r>
              <a:rPr lang="en-US" sz="3200" dirty="0" smtClean="0">
                <a:solidFill>
                  <a:schemeClr val="tx1"/>
                </a:solidFill>
                <a:latin typeface="+mj-lt"/>
              </a:rPr>
              <a:t>While </a:t>
            </a:r>
            <a:r>
              <a:rPr lang="en-US" sz="3200" dirty="0">
                <a:solidFill>
                  <a:schemeClr val="tx1"/>
                </a:solidFill>
                <a:latin typeface="+mj-lt"/>
              </a:rPr>
              <a:t>alcohol, marijuana and methamphetamines remain the primary substances misused in Iowa, in the last decade significant increases have been observed in the number of Iowans identifying opioids as their drug of choice at the time of admission to treatment – and in the number of overdose deaths.</a:t>
            </a:r>
          </a:p>
          <a:p>
            <a:endParaRPr lang="en-US" dirty="0"/>
          </a:p>
        </p:txBody>
      </p:sp>
    </p:spTree>
    <p:extLst>
      <p:ext uri="{BB962C8B-B14F-4D97-AF65-F5344CB8AC3E}">
        <p14:creationId xmlns:p14="http://schemas.microsoft.com/office/powerpoint/2010/main" val="2954115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15178"/>
            <a:ext cx="10058400" cy="1237397"/>
          </a:xfrm>
        </p:spPr>
        <p:txBody>
          <a:bodyPr/>
          <a:lstStyle/>
          <a:p>
            <a:pPr algn="ctr"/>
            <a:r>
              <a:rPr lang="en-US" dirty="0">
                <a:solidFill>
                  <a:srgbClr val="3F3F3F"/>
                </a:solidFill>
                <a:latin typeface="Calibri Light" panose="020F0302020204030204" pitchFamily="34" charset="0"/>
                <a:ea typeface="Calibri"/>
                <a:cs typeface="Calibri Light" panose="020F0302020204030204" pitchFamily="34" charset="0"/>
                <a:sym typeface="Calibri"/>
              </a:rPr>
              <a:t>The </a:t>
            </a:r>
            <a:r>
              <a:rPr lang="en-US" dirty="0" smtClean="0">
                <a:solidFill>
                  <a:srgbClr val="3F3F3F"/>
                </a:solidFill>
                <a:latin typeface="Calibri Light" panose="020F0302020204030204" pitchFamily="34" charset="0"/>
                <a:ea typeface="Calibri"/>
                <a:cs typeface="Calibri Light" panose="020F0302020204030204" pitchFamily="34" charset="0"/>
                <a:sym typeface="Calibri"/>
              </a:rPr>
              <a:t>Issue in Iowa: Deaths</a:t>
            </a:r>
            <a:endParaRPr lang="en-US" dirty="0"/>
          </a:p>
        </p:txBody>
      </p:sp>
      <p:sp>
        <p:nvSpPr>
          <p:cNvPr id="3" name="Content Placeholder 2"/>
          <p:cNvSpPr>
            <a:spLocks noGrp="1"/>
          </p:cNvSpPr>
          <p:nvPr>
            <p:ph sz="half" idx="1"/>
          </p:nvPr>
        </p:nvSpPr>
        <p:spPr>
          <a:xfrm>
            <a:off x="1097279" y="2004646"/>
            <a:ext cx="10058401" cy="4224704"/>
          </a:xfrm>
        </p:spPr>
        <p:txBody>
          <a:bodyPr>
            <a:normAutofit/>
          </a:bodyPr>
          <a:lstStyle/>
          <a:p>
            <a:pPr marL="57150" indent="0">
              <a:buNone/>
            </a:pPr>
            <a:r>
              <a:rPr lang="en-US" sz="2400" dirty="0" smtClean="0"/>
              <a:t>In just over a decade, opioid overdose and opioid related deaths have more than tripled.</a:t>
            </a:r>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854" y="5280809"/>
            <a:ext cx="933450" cy="62865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25600224"/>
              </p:ext>
            </p:extLst>
          </p:nvPr>
        </p:nvGraphicFramePr>
        <p:xfrm>
          <a:off x="1097280" y="2884562"/>
          <a:ext cx="4800601" cy="1401935"/>
        </p:xfrm>
        <a:graphic>
          <a:graphicData uri="http://schemas.openxmlformats.org/drawingml/2006/table">
            <a:tbl>
              <a:tblPr firstRow="1" firstCol="1" bandRow="1">
                <a:tableStyleId>{5C22544A-7EE6-4342-B048-85BDC9FD1C3A}</a:tableStyleId>
              </a:tblPr>
              <a:tblGrid>
                <a:gridCol w="1263036">
                  <a:extLst>
                    <a:ext uri="{9D8B030D-6E8A-4147-A177-3AD203B41FA5}">
                      <a16:colId xmlns:a16="http://schemas.microsoft.com/office/drawing/2014/main" xmlns="" val="688186604"/>
                    </a:ext>
                  </a:extLst>
                </a:gridCol>
                <a:gridCol w="1699240">
                  <a:extLst>
                    <a:ext uri="{9D8B030D-6E8A-4147-A177-3AD203B41FA5}">
                      <a16:colId xmlns:a16="http://schemas.microsoft.com/office/drawing/2014/main" xmlns="" val="2173201250"/>
                    </a:ext>
                  </a:extLst>
                </a:gridCol>
                <a:gridCol w="1838325">
                  <a:extLst>
                    <a:ext uri="{9D8B030D-6E8A-4147-A177-3AD203B41FA5}">
                      <a16:colId xmlns:a16="http://schemas.microsoft.com/office/drawing/2014/main" xmlns="" val="1347570254"/>
                    </a:ext>
                  </a:extLst>
                </a:gridCol>
              </a:tblGrid>
              <a:tr h="449170">
                <a:tc gridSpan="3">
                  <a:txBody>
                    <a:bodyPr/>
                    <a:lstStyle/>
                    <a:p>
                      <a:pPr marL="0" marR="0" algn="ctr">
                        <a:spcBef>
                          <a:spcPts val="0"/>
                        </a:spcBef>
                        <a:spcAft>
                          <a:spcPts val="0"/>
                        </a:spcAft>
                      </a:pPr>
                      <a:r>
                        <a:rPr lang="en-US" sz="1600" dirty="0">
                          <a:effectLst/>
                        </a:rPr>
                        <a:t>Opioid Overdose Deaths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738167357"/>
                  </a:ext>
                </a:extLst>
              </a:tr>
              <a:tr h="449170">
                <a:tc>
                  <a:txBody>
                    <a:bodyPr/>
                    <a:lstStyle/>
                    <a:p>
                      <a:pPr marL="0" marR="0" algn="ctr">
                        <a:spcBef>
                          <a:spcPts val="0"/>
                        </a:spcBef>
                        <a:spcAft>
                          <a:spcPts val="0"/>
                        </a:spcAft>
                      </a:pPr>
                      <a:r>
                        <a:rPr lang="en-US" sz="1600" dirty="0">
                          <a:effectLst/>
                        </a:rPr>
                        <a:t>Year</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2005</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2017</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2324788017"/>
                  </a:ext>
                </a:extLst>
              </a:tr>
              <a:tr h="503595">
                <a:tc>
                  <a:txBody>
                    <a:bodyPr/>
                    <a:lstStyle/>
                    <a:p>
                      <a:pPr marL="0" marR="0" algn="ctr">
                        <a:spcBef>
                          <a:spcPts val="0"/>
                        </a:spcBef>
                        <a:spcAft>
                          <a:spcPts val="0"/>
                        </a:spcAft>
                      </a:pPr>
                      <a:r>
                        <a:rPr lang="en-US" sz="1600" dirty="0">
                          <a:effectLst/>
                        </a:rPr>
                        <a:t>Overdose Deaths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28</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103</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199549514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03822826"/>
              </p:ext>
            </p:extLst>
          </p:nvPr>
        </p:nvGraphicFramePr>
        <p:xfrm>
          <a:off x="6383930" y="2881634"/>
          <a:ext cx="4800601" cy="1404864"/>
        </p:xfrm>
        <a:graphic>
          <a:graphicData uri="http://schemas.openxmlformats.org/drawingml/2006/table">
            <a:tbl>
              <a:tblPr firstRow="1" firstCol="1" bandRow="1">
                <a:tableStyleId>{5C22544A-7EE6-4342-B048-85BDC9FD1C3A}</a:tableStyleId>
              </a:tblPr>
              <a:tblGrid>
                <a:gridCol w="1263035">
                  <a:extLst>
                    <a:ext uri="{9D8B030D-6E8A-4147-A177-3AD203B41FA5}">
                      <a16:colId xmlns:a16="http://schemas.microsoft.com/office/drawing/2014/main" xmlns="" val="2468290275"/>
                    </a:ext>
                  </a:extLst>
                </a:gridCol>
                <a:gridCol w="1721962">
                  <a:extLst>
                    <a:ext uri="{9D8B030D-6E8A-4147-A177-3AD203B41FA5}">
                      <a16:colId xmlns:a16="http://schemas.microsoft.com/office/drawing/2014/main" xmlns="" val="2643833793"/>
                    </a:ext>
                  </a:extLst>
                </a:gridCol>
                <a:gridCol w="1815604">
                  <a:extLst>
                    <a:ext uri="{9D8B030D-6E8A-4147-A177-3AD203B41FA5}">
                      <a16:colId xmlns:a16="http://schemas.microsoft.com/office/drawing/2014/main" xmlns="" val="213749014"/>
                    </a:ext>
                  </a:extLst>
                </a:gridCol>
              </a:tblGrid>
              <a:tr h="458592">
                <a:tc gridSpan="3">
                  <a:txBody>
                    <a:bodyPr/>
                    <a:lstStyle/>
                    <a:p>
                      <a:pPr marL="0" marR="0" algn="ctr">
                        <a:spcBef>
                          <a:spcPts val="0"/>
                        </a:spcBef>
                        <a:spcAft>
                          <a:spcPts val="0"/>
                        </a:spcAft>
                      </a:pPr>
                      <a:r>
                        <a:rPr lang="en-US" sz="1600" dirty="0">
                          <a:effectLst/>
                        </a:rPr>
                        <a:t>Opioid Related Deaths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79957108"/>
                  </a:ext>
                </a:extLst>
              </a:tr>
              <a:tr h="458592">
                <a:tc>
                  <a:txBody>
                    <a:bodyPr/>
                    <a:lstStyle/>
                    <a:p>
                      <a:pPr marL="0" marR="0" algn="ctr">
                        <a:spcBef>
                          <a:spcPts val="0"/>
                        </a:spcBef>
                        <a:spcAft>
                          <a:spcPts val="0"/>
                        </a:spcAft>
                      </a:pPr>
                      <a:r>
                        <a:rPr lang="en-US" sz="1600" dirty="0">
                          <a:effectLst/>
                        </a:rPr>
                        <a:t>Year</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2005</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2017</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3676778401"/>
                  </a:ext>
                </a:extLst>
              </a:tr>
              <a:tr h="458592">
                <a:tc>
                  <a:txBody>
                    <a:bodyPr/>
                    <a:lstStyle/>
                    <a:p>
                      <a:pPr marL="0" marR="0" algn="ctr">
                        <a:spcBef>
                          <a:spcPts val="0"/>
                        </a:spcBef>
                        <a:spcAft>
                          <a:spcPts val="0"/>
                        </a:spcAft>
                      </a:pPr>
                      <a:r>
                        <a:rPr lang="en-US" sz="1600" dirty="0">
                          <a:effectLst/>
                        </a:rPr>
                        <a:t>Related Deaths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59</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206</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4102942452"/>
                  </a:ext>
                </a:extLst>
              </a:tr>
            </a:tbl>
          </a:graphicData>
        </a:graphic>
      </p:graphicFrame>
    </p:spTree>
    <p:extLst>
      <p:ext uri="{BB962C8B-B14F-4D97-AF65-F5344CB8AC3E}">
        <p14:creationId xmlns:p14="http://schemas.microsoft.com/office/powerpoint/2010/main" val="225315012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4374</TotalTime>
  <Words>816</Words>
  <Application>Microsoft Office PowerPoint</Application>
  <PresentationFormat>Widescreen</PresentationFormat>
  <Paragraphs>150</Paragraphs>
  <Slides>23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Courier New</vt:lpstr>
      <vt:lpstr>Times New Roman</vt:lpstr>
      <vt:lpstr>Wingdings</vt:lpstr>
      <vt:lpstr>Retrospect</vt:lpstr>
      <vt:lpstr>Public Health Response to the Opioid Crisis</vt:lpstr>
      <vt:lpstr>Introductions</vt:lpstr>
      <vt:lpstr>Agenda</vt:lpstr>
      <vt:lpstr>PowerPoint Presentation</vt:lpstr>
      <vt:lpstr>National Statistics</vt:lpstr>
      <vt:lpstr>National Statistics (cont’d)</vt:lpstr>
      <vt:lpstr>PowerPoint Presentation</vt:lpstr>
      <vt:lpstr>Low Incidence…but Increasing Concern</vt:lpstr>
      <vt:lpstr>The Issue in Iowa: Deaths</vt:lpstr>
      <vt:lpstr>The Issue in Iowa: Treatment Admissions</vt:lpstr>
      <vt:lpstr>The Issue in Iowa: HCV</vt:lpstr>
      <vt:lpstr>PowerPoint Presentation</vt:lpstr>
      <vt:lpstr>Two Goals</vt:lpstr>
      <vt:lpstr>Grants and Projects</vt:lpstr>
      <vt:lpstr>       Highlighted Efforts</vt:lpstr>
      <vt:lpstr>PowerPoint Presentation</vt:lpstr>
      <vt:lpstr>PowerPoint Presentation</vt:lpstr>
      <vt:lpstr>PowerPoint Presentation</vt:lpstr>
      <vt:lpstr>PowerPoint Presentation</vt:lpstr>
      <vt:lpstr>PowerPoint Presentation</vt:lpstr>
      <vt:lpstr>DID YOU KNOW? </vt:lpstr>
      <vt:lpstr>Questions?</vt:lpstr>
      <vt:lpstr>Division of Behavioral Health Bureau of Substance Abuse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Name</dc:title>
  <dc:creator>colleen.bush@idph.iowa.gov</dc:creator>
  <cp:lastModifiedBy>Hudson, Laura [BON]</cp:lastModifiedBy>
  <cp:revision>267</cp:revision>
  <cp:lastPrinted>2018-07-11T13:02:25Z</cp:lastPrinted>
  <dcterms:created xsi:type="dcterms:W3CDTF">2017-04-11T18:31:34Z</dcterms:created>
  <dcterms:modified xsi:type="dcterms:W3CDTF">2018-07-17T14:00:08Z</dcterms:modified>
</cp:coreProperties>
</file>